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Masters/slideMaster2.xml" ContentType="application/vnd.openxmlformats-officedocument.presentationml.slideMaster+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19.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slideLayouts/slideLayout10.xml" ContentType="application/vnd.openxmlformats-officedocument.presentationml.slideLayout+xml"/>
  <Override PartName="/ppt/slideLayouts/slideLayout20.xml" ContentType="application/vnd.openxmlformats-officedocument.presentationml.slideLayout+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slideLayouts/slideLayout18.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Layouts/slideLayout7.xml" ContentType="application/vnd.openxmlformats-officedocument.presentationml.slideLayout+xml"/>
  <Override PartName="/ppt/notesSlides/notesSlide13.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4.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15.xml" ContentType="application/vnd.openxmlformats-officedocument.presentationml.notesSlide+xml"/>
  <Override PartName="/ppt/diagrams/colors1.xml" ContentType="application/vnd.openxmlformats-officedocument.drawingml.diagramColors+xml"/>
  <Override PartName="/ppt/theme/theme1.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media/image12.jpg" ContentType="image/jpg"/>
  <Override PartName="/ppt/theme/theme2.xml" ContentType="application/vnd.openxmlformats-officedocument.theme+xml"/>
  <Override PartName="/ppt/diagrams/drawing1.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8"/>
  </p:notesMasterIdLst>
  <p:sldIdLst>
    <p:sldId id="272" r:id="rId3"/>
    <p:sldId id="283" r:id="rId4"/>
    <p:sldId id="338" r:id="rId5"/>
    <p:sldId id="326" r:id="rId6"/>
    <p:sldId id="288" r:id="rId7"/>
    <p:sldId id="327" r:id="rId8"/>
    <p:sldId id="340" r:id="rId9"/>
    <p:sldId id="323" r:id="rId10"/>
    <p:sldId id="322" r:id="rId11"/>
    <p:sldId id="343" r:id="rId12"/>
    <p:sldId id="344" r:id="rId13"/>
    <p:sldId id="345" r:id="rId14"/>
    <p:sldId id="346" r:id="rId15"/>
    <p:sldId id="347" r:id="rId16"/>
    <p:sldId id="348" r:id="rId17"/>
    <p:sldId id="349" r:id="rId18"/>
    <p:sldId id="350" r:id="rId19"/>
    <p:sldId id="336" r:id="rId20"/>
    <p:sldId id="341" r:id="rId21"/>
    <p:sldId id="342" r:id="rId22"/>
    <p:sldId id="328" r:id="rId23"/>
    <p:sldId id="329" r:id="rId24"/>
    <p:sldId id="337" r:id="rId25"/>
    <p:sldId id="32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87042" autoAdjust="0"/>
  </p:normalViewPr>
  <p:slideViewPr>
    <p:cSldViewPr snapToGrid="0">
      <p:cViewPr varScale="1">
        <p:scale>
          <a:sx n="60" d="100"/>
          <a:sy n="60" d="100"/>
        </p:scale>
        <p:origin x="908" y="40"/>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8A6073-5452-4AD3-8FC9-408F617D5DF7}" type="doc">
      <dgm:prSet loTypeId="urn:microsoft.com/office/officeart/2005/8/layout/hProcess3" loCatId="process" qsTypeId="urn:microsoft.com/office/officeart/2005/8/quickstyle/simple1" qsCatId="simple" csTypeId="urn:microsoft.com/office/officeart/2005/8/colors/accent1_2" csCatId="accent1" phldr="1"/>
      <dgm:spPr/>
    </dgm:pt>
    <dgm:pt modelId="{0B42260E-CEE9-4688-A7F0-F027A630D61A}">
      <dgm:prSet/>
      <dgm:spPr/>
      <dgm:t>
        <a:bodyPr/>
        <a:lstStyle/>
        <a:p>
          <a:r>
            <a:rPr lang="en-US" dirty="0" smtClean="0"/>
            <a:t>More Children Prepared for Kindergarten</a:t>
          </a:r>
          <a:endParaRPr lang="en-US" dirty="0"/>
        </a:p>
      </dgm:t>
    </dgm:pt>
    <dgm:pt modelId="{59A3E8E2-9147-4265-87D5-02D4CB61B0E4}" type="parTrans" cxnId="{FD09C151-A6D0-4267-9392-FE88C77ECD02}">
      <dgm:prSet/>
      <dgm:spPr/>
      <dgm:t>
        <a:bodyPr/>
        <a:lstStyle/>
        <a:p>
          <a:endParaRPr lang="en-US"/>
        </a:p>
      </dgm:t>
    </dgm:pt>
    <dgm:pt modelId="{E1A319E2-511A-433D-8AD6-56E2150FCE45}" type="sibTrans" cxnId="{FD09C151-A6D0-4267-9392-FE88C77ECD02}">
      <dgm:prSet/>
      <dgm:spPr/>
      <dgm:t>
        <a:bodyPr/>
        <a:lstStyle/>
        <a:p>
          <a:endParaRPr lang="en-US"/>
        </a:p>
      </dgm:t>
    </dgm:pt>
    <dgm:pt modelId="{D93BD47E-1030-46F0-9533-D86CA4719738}" type="pres">
      <dgm:prSet presAssocID="{D38A6073-5452-4AD3-8FC9-408F617D5DF7}" presName="Name0" presStyleCnt="0">
        <dgm:presLayoutVars>
          <dgm:dir/>
          <dgm:animLvl val="lvl"/>
          <dgm:resizeHandles val="exact"/>
        </dgm:presLayoutVars>
      </dgm:prSet>
      <dgm:spPr/>
    </dgm:pt>
    <dgm:pt modelId="{D6461F79-994A-4ACB-9B60-348DBE46F64F}" type="pres">
      <dgm:prSet presAssocID="{D38A6073-5452-4AD3-8FC9-408F617D5DF7}" presName="dummy" presStyleCnt="0"/>
      <dgm:spPr/>
    </dgm:pt>
    <dgm:pt modelId="{1F695B3A-FC11-4647-A6B2-AACF648EA75C}" type="pres">
      <dgm:prSet presAssocID="{D38A6073-5452-4AD3-8FC9-408F617D5DF7}" presName="linH" presStyleCnt="0"/>
      <dgm:spPr/>
    </dgm:pt>
    <dgm:pt modelId="{F6F65600-5F73-4D68-8B34-B8E797D9CBDE}" type="pres">
      <dgm:prSet presAssocID="{D38A6073-5452-4AD3-8FC9-408F617D5DF7}" presName="padding1" presStyleCnt="0"/>
      <dgm:spPr/>
    </dgm:pt>
    <dgm:pt modelId="{A4F0EB23-DDE8-44F8-85B6-BBE666463A94}" type="pres">
      <dgm:prSet presAssocID="{0B42260E-CEE9-4688-A7F0-F027A630D61A}" presName="linV" presStyleCnt="0"/>
      <dgm:spPr/>
    </dgm:pt>
    <dgm:pt modelId="{DD2DA72A-706E-4300-BBF5-33823AE4F27D}" type="pres">
      <dgm:prSet presAssocID="{0B42260E-CEE9-4688-A7F0-F027A630D61A}" presName="spVertical1" presStyleCnt="0"/>
      <dgm:spPr/>
    </dgm:pt>
    <dgm:pt modelId="{510D39CB-836D-4EF4-ACB6-096D2BDA0D7E}" type="pres">
      <dgm:prSet presAssocID="{0B42260E-CEE9-4688-A7F0-F027A630D61A}" presName="parTx" presStyleLbl="revTx" presStyleIdx="0" presStyleCnt="1">
        <dgm:presLayoutVars>
          <dgm:chMax val="0"/>
          <dgm:chPref val="0"/>
          <dgm:bulletEnabled val="1"/>
        </dgm:presLayoutVars>
      </dgm:prSet>
      <dgm:spPr/>
      <dgm:t>
        <a:bodyPr/>
        <a:lstStyle/>
        <a:p>
          <a:endParaRPr lang="en-US"/>
        </a:p>
      </dgm:t>
    </dgm:pt>
    <dgm:pt modelId="{4DE8CF5E-D965-4021-91EB-D49348F68EDD}" type="pres">
      <dgm:prSet presAssocID="{0B42260E-CEE9-4688-A7F0-F027A630D61A}" presName="spVertical2" presStyleCnt="0"/>
      <dgm:spPr/>
    </dgm:pt>
    <dgm:pt modelId="{94347C33-4BB6-4684-AA3C-08073B6A0D6C}" type="pres">
      <dgm:prSet presAssocID="{0B42260E-CEE9-4688-A7F0-F027A630D61A}" presName="spVertical3" presStyleCnt="0"/>
      <dgm:spPr/>
    </dgm:pt>
    <dgm:pt modelId="{C8D0DDAB-12B4-412A-B3F1-5BB70948472D}" type="pres">
      <dgm:prSet presAssocID="{D38A6073-5452-4AD3-8FC9-408F617D5DF7}" presName="padding2" presStyleCnt="0"/>
      <dgm:spPr/>
    </dgm:pt>
    <dgm:pt modelId="{71AEDB26-4F0C-4D1D-80A7-F8BE5333D36A}" type="pres">
      <dgm:prSet presAssocID="{D38A6073-5452-4AD3-8FC9-408F617D5DF7}" presName="negArrow" presStyleCnt="0"/>
      <dgm:spPr/>
    </dgm:pt>
    <dgm:pt modelId="{071231D1-D365-48CA-B5C6-D521B49AE3EC}" type="pres">
      <dgm:prSet presAssocID="{D38A6073-5452-4AD3-8FC9-408F617D5DF7}" presName="backgroundArrow" presStyleLbl="node1" presStyleIdx="0" presStyleCnt="1" custLinFactNeighborX="-10227" custLinFactNeighborY="2368"/>
      <dgm:spPr>
        <a:solidFill>
          <a:srgbClr val="92D050"/>
        </a:solidFill>
      </dgm:spPr>
    </dgm:pt>
  </dgm:ptLst>
  <dgm:cxnLst>
    <dgm:cxn modelId="{116AF26B-AAC6-4167-9BEA-90337392E551}" type="presOf" srcId="{D38A6073-5452-4AD3-8FC9-408F617D5DF7}" destId="{D93BD47E-1030-46F0-9533-D86CA4719738}" srcOrd="0" destOrd="0" presId="urn:microsoft.com/office/officeart/2005/8/layout/hProcess3"/>
    <dgm:cxn modelId="{312F96EF-E245-47CB-9DBF-7D8AE359A77F}" type="presOf" srcId="{0B42260E-CEE9-4688-A7F0-F027A630D61A}" destId="{510D39CB-836D-4EF4-ACB6-096D2BDA0D7E}" srcOrd="0" destOrd="0" presId="urn:microsoft.com/office/officeart/2005/8/layout/hProcess3"/>
    <dgm:cxn modelId="{FD09C151-A6D0-4267-9392-FE88C77ECD02}" srcId="{D38A6073-5452-4AD3-8FC9-408F617D5DF7}" destId="{0B42260E-CEE9-4688-A7F0-F027A630D61A}" srcOrd="0" destOrd="0" parTransId="{59A3E8E2-9147-4265-87D5-02D4CB61B0E4}" sibTransId="{E1A319E2-511A-433D-8AD6-56E2150FCE45}"/>
    <dgm:cxn modelId="{38C64772-A4D4-4FEB-9304-3A2CC9C30C7B}" type="presParOf" srcId="{D93BD47E-1030-46F0-9533-D86CA4719738}" destId="{D6461F79-994A-4ACB-9B60-348DBE46F64F}" srcOrd="0" destOrd="0" presId="urn:microsoft.com/office/officeart/2005/8/layout/hProcess3"/>
    <dgm:cxn modelId="{045A3C52-2528-479D-8859-EAC823D8CDA8}" type="presParOf" srcId="{D93BD47E-1030-46F0-9533-D86CA4719738}" destId="{1F695B3A-FC11-4647-A6B2-AACF648EA75C}" srcOrd="1" destOrd="0" presId="urn:microsoft.com/office/officeart/2005/8/layout/hProcess3"/>
    <dgm:cxn modelId="{791BB2DC-7F7C-4C25-A86C-2F6410DE7A60}" type="presParOf" srcId="{1F695B3A-FC11-4647-A6B2-AACF648EA75C}" destId="{F6F65600-5F73-4D68-8B34-B8E797D9CBDE}" srcOrd="0" destOrd="0" presId="urn:microsoft.com/office/officeart/2005/8/layout/hProcess3"/>
    <dgm:cxn modelId="{AB1113F1-D1BA-4026-8F52-F9D395173CA7}" type="presParOf" srcId="{1F695B3A-FC11-4647-A6B2-AACF648EA75C}" destId="{A4F0EB23-DDE8-44F8-85B6-BBE666463A94}" srcOrd="1" destOrd="0" presId="urn:microsoft.com/office/officeart/2005/8/layout/hProcess3"/>
    <dgm:cxn modelId="{DDAA6757-B899-4A11-8524-81570311643B}" type="presParOf" srcId="{A4F0EB23-DDE8-44F8-85B6-BBE666463A94}" destId="{DD2DA72A-706E-4300-BBF5-33823AE4F27D}" srcOrd="0" destOrd="0" presId="urn:microsoft.com/office/officeart/2005/8/layout/hProcess3"/>
    <dgm:cxn modelId="{A26029F3-C5A9-463F-8F8E-2D6A75638F6C}" type="presParOf" srcId="{A4F0EB23-DDE8-44F8-85B6-BBE666463A94}" destId="{510D39CB-836D-4EF4-ACB6-096D2BDA0D7E}" srcOrd="1" destOrd="0" presId="urn:microsoft.com/office/officeart/2005/8/layout/hProcess3"/>
    <dgm:cxn modelId="{43E7F348-5B92-420D-8A33-42CE4D5D4E87}" type="presParOf" srcId="{A4F0EB23-DDE8-44F8-85B6-BBE666463A94}" destId="{4DE8CF5E-D965-4021-91EB-D49348F68EDD}" srcOrd="2" destOrd="0" presId="urn:microsoft.com/office/officeart/2005/8/layout/hProcess3"/>
    <dgm:cxn modelId="{25DC6F19-950C-47D3-8A8A-D3512E64091D}" type="presParOf" srcId="{A4F0EB23-DDE8-44F8-85B6-BBE666463A94}" destId="{94347C33-4BB6-4684-AA3C-08073B6A0D6C}" srcOrd="3" destOrd="0" presId="urn:microsoft.com/office/officeart/2005/8/layout/hProcess3"/>
    <dgm:cxn modelId="{4358BAD1-5EFC-4A6A-9403-9482D0EFA480}" type="presParOf" srcId="{1F695B3A-FC11-4647-A6B2-AACF648EA75C}" destId="{C8D0DDAB-12B4-412A-B3F1-5BB70948472D}" srcOrd="2" destOrd="0" presId="urn:microsoft.com/office/officeart/2005/8/layout/hProcess3"/>
    <dgm:cxn modelId="{83EA586C-2C90-4BAC-90A4-381642DB3520}" type="presParOf" srcId="{1F695B3A-FC11-4647-A6B2-AACF648EA75C}" destId="{71AEDB26-4F0C-4D1D-80A7-F8BE5333D36A}" srcOrd="3" destOrd="0" presId="urn:microsoft.com/office/officeart/2005/8/layout/hProcess3"/>
    <dgm:cxn modelId="{E4B65876-C4C0-4D7E-9A7D-840874A035DB}" type="presParOf" srcId="{1F695B3A-FC11-4647-A6B2-AACF648EA75C}" destId="{071231D1-D365-48CA-B5C6-D521B49AE3EC}"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231D1-D365-48CA-B5C6-D521B49AE3EC}">
      <dsp:nvSpPr>
        <dsp:cNvPr id="0" name=""/>
        <dsp:cNvSpPr/>
      </dsp:nvSpPr>
      <dsp:spPr>
        <a:xfrm>
          <a:off x="0" y="589891"/>
          <a:ext cx="11124046" cy="4449618"/>
        </a:xfrm>
        <a:prstGeom prst="rightArrow">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0D39CB-836D-4EF4-ACB6-096D2BDA0D7E}">
      <dsp:nvSpPr>
        <dsp:cNvPr id="0" name=""/>
        <dsp:cNvSpPr/>
      </dsp:nvSpPr>
      <dsp:spPr>
        <a:xfrm>
          <a:off x="897310" y="1596928"/>
          <a:ext cx="9114330" cy="2224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67360" rIns="0" bIns="467360" numCol="1" spcCol="1270" anchor="ctr" anchorCtr="0">
          <a:noAutofit/>
        </a:bodyPr>
        <a:lstStyle/>
        <a:p>
          <a:pPr lvl="0" algn="ctr" defTabSz="2044700">
            <a:lnSpc>
              <a:spcPct val="90000"/>
            </a:lnSpc>
            <a:spcBef>
              <a:spcPct val="0"/>
            </a:spcBef>
            <a:spcAft>
              <a:spcPct val="35000"/>
            </a:spcAft>
          </a:pPr>
          <a:r>
            <a:rPr lang="en-US" sz="4600" kern="1200" dirty="0" smtClean="0"/>
            <a:t>More Children Prepared for Kindergarten</a:t>
          </a:r>
          <a:endParaRPr lang="en-US" sz="4600" kern="1200" dirty="0"/>
        </a:p>
      </dsp:txBody>
      <dsp:txXfrm>
        <a:off x="897310" y="1596928"/>
        <a:ext cx="9114330" cy="222480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A9C11-4EF7-48C6-851F-DB1F7A4309AA}" type="datetimeFigureOut">
              <a:rPr lang="en-US" smtClean="0"/>
              <a:t>8/25/2020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B25D49-30B2-4611-9FEA-FBA3B0B9223D}" type="slidenum">
              <a:rPr lang="en-US" smtClean="0"/>
              <a:t>‹#›</a:t>
            </a:fld>
            <a:endParaRPr lang="en-US" dirty="0"/>
          </a:p>
        </p:txBody>
      </p:sp>
    </p:spTree>
    <p:extLst>
      <p:ext uri="{BB962C8B-B14F-4D97-AF65-F5344CB8AC3E}">
        <p14:creationId xmlns:p14="http://schemas.microsoft.com/office/powerpoint/2010/main" val="4057526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kyecac.ky.gov/about/Pages/Advisory-Council-Meeting-Documents.asp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Amanda Flanary</a:t>
            </a:r>
          </a:p>
          <a:p>
            <a:pPr marL="171450" indent="-171450">
              <a:buFont typeface="Arial" panose="020B0604020202020204" pitchFamily="34" charset="0"/>
              <a:buChar char="•"/>
            </a:pPr>
            <a:r>
              <a:rPr lang="en-US" b="0" u="none" dirty="0" smtClean="0">
                <a:latin typeface="Arial" panose="020B0604020202020204" pitchFamily="34" charset="0"/>
                <a:cs typeface="Arial" panose="020B0604020202020204" pitchFamily="34" charset="0"/>
              </a:rPr>
              <a:t>Housekeeping</a:t>
            </a:r>
          </a:p>
          <a:p>
            <a:pPr marL="171450" indent="-171450">
              <a:buFont typeface="Arial" panose="020B0604020202020204" pitchFamily="34" charset="0"/>
              <a:buChar char="•"/>
            </a:pPr>
            <a:r>
              <a:rPr lang="en-US" b="0" u="none" dirty="0" smtClean="0">
                <a:latin typeface="Arial" panose="020B0604020202020204" pitchFamily="34" charset="0"/>
                <a:cs typeface="Arial" panose="020B0604020202020204" pitchFamily="34" charset="0"/>
              </a:rPr>
              <a:t>Happy to have you</a:t>
            </a:r>
            <a:r>
              <a:rPr lang="en-US" b="0" u="none" baseline="0" dirty="0" smtClean="0">
                <a:latin typeface="Arial" panose="020B0604020202020204" pitchFamily="34" charset="0"/>
                <a:cs typeface="Arial" panose="020B0604020202020204" pitchFamily="34" charset="0"/>
              </a:rPr>
              <a:t> with us today as we kick-off our </a:t>
            </a:r>
            <a:r>
              <a:rPr lang="en-US" b="0" i="1" u="none" baseline="0" dirty="0" smtClean="0">
                <a:latin typeface="Arial" panose="020B0604020202020204" pitchFamily="34" charset="0"/>
                <a:cs typeface="Arial" panose="020B0604020202020204" pitchFamily="34" charset="0"/>
              </a:rPr>
              <a:t>refreshed </a:t>
            </a:r>
            <a:r>
              <a:rPr lang="en-US" b="0" i="0" u="none" baseline="0" dirty="0" smtClean="0">
                <a:latin typeface="Arial" panose="020B0604020202020204" pitchFamily="34" charset="0"/>
                <a:cs typeface="Arial" panose="020B0604020202020204" pitchFamily="34" charset="0"/>
              </a:rPr>
              <a:t>webinar series for the fiscal year</a:t>
            </a:r>
            <a:endParaRPr lang="en-US" b="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BB25D49-30B2-4611-9FEA-FBA3B0B9223D}" type="slidenum">
              <a:rPr lang="en-US" smtClean="0"/>
              <a:t>1</a:t>
            </a:fld>
            <a:endParaRPr lang="en-US" dirty="0"/>
          </a:p>
        </p:txBody>
      </p:sp>
    </p:spTree>
    <p:extLst>
      <p:ext uri="{BB962C8B-B14F-4D97-AF65-F5344CB8AC3E}">
        <p14:creationId xmlns:p14="http://schemas.microsoft.com/office/powerpoint/2010/main" val="718029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Jessica Cunningham</a:t>
            </a:r>
            <a:endParaRPr lang="en-US" dirty="0"/>
          </a:p>
        </p:txBody>
      </p:sp>
    </p:spTree>
    <p:extLst>
      <p:ext uri="{BB962C8B-B14F-4D97-AF65-F5344CB8AC3E}">
        <p14:creationId xmlns:p14="http://schemas.microsoft.com/office/powerpoint/2010/main" val="480429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Jessica Cunningham</a:t>
            </a:r>
            <a:endParaRPr lang="en-US" dirty="0"/>
          </a:p>
        </p:txBody>
      </p:sp>
    </p:spTree>
    <p:extLst>
      <p:ext uri="{BB962C8B-B14F-4D97-AF65-F5344CB8AC3E}">
        <p14:creationId xmlns:p14="http://schemas.microsoft.com/office/powerpoint/2010/main" val="2892262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Jessica Cunningham</a:t>
            </a:r>
            <a:endParaRPr lang="en-US" dirty="0"/>
          </a:p>
        </p:txBody>
      </p:sp>
    </p:spTree>
    <p:extLst>
      <p:ext uri="{BB962C8B-B14F-4D97-AF65-F5344CB8AC3E}">
        <p14:creationId xmlns:p14="http://schemas.microsoft.com/office/powerpoint/2010/main" val="3026031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Jessica Cunningham</a:t>
            </a:r>
            <a:endParaRPr lang="en-US" dirty="0"/>
          </a:p>
        </p:txBody>
      </p:sp>
    </p:spTree>
    <p:extLst>
      <p:ext uri="{BB962C8B-B14F-4D97-AF65-F5344CB8AC3E}">
        <p14:creationId xmlns:p14="http://schemas.microsoft.com/office/powerpoint/2010/main" val="2624751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Jessica Cunningham</a:t>
            </a:r>
            <a:endParaRPr lang="en-US" dirty="0"/>
          </a:p>
        </p:txBody>
      </p:sp>
    </p:spTree>
    <p:extLst>
      <p:ext uri="{BB962C8B-B14F-4D97-AF65-F5344CB8AC3E}">
        <p14:creationId xmlns:p14="http://schemas.microsoft.com/office/powerpoint/2010/main" val="389324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Jessica Cunningham</a:t>
            </a:r>
            <a:endParaRPr lang="en-US" dirty="0"/>
          </a:p>
        </p:txBody>
      </p:sp>
    </p:spTree>
    <p:extLst>
      <p:ext uri="{BB962C8B-B14F-4D97-AF65-F5344CB8AC3E}">
        <p14:creationId xmlns:p14="http://schemas.microsoft.com/office/powerpoint/2010/main" val="2838736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Jessica Cunningham</a:t>
            </a:r>
            <a:endParaRPr lang="en-US" dirty="0" smtClean="0"/>
          </a:p>
          <a:p>
            <a:pPr marL="171450" indent="-171450">
              <a:buFont typeface="Arial" panose="020B0604020202020204" pitchFamily="34" charset="0"/>
              <a:buChar char="•"/>
            </a:pPr>
            <a:r>
              <a:rPr lang="en-US" dirty="0" smtClean="0"/>
              <a:t>Early Childhood Profile (our website)—	https://kystats.ky.gov/Reports/Tableau/ECP_2020</a:t>
            </a:r>
          </a:p>
          <a:p>
            <a:pPr marL="171450" indent="-171450">
              <a:buFont typeface="Arial" panose="020B0604020202020204" pitchFamily="34" charset="0"/>
              <a:buChar char="•"/>
            </a:pPr>
            <a:r>
              <a:rPr lang="en-US" dirty="0" smtClean="0"/>
              <a:t>Kentucky Head Start Report  (our website(</a:t>
            </a:r>
            <a:r>
              <a:rPr lang="en-US" baseline="0" dirty="0" smtClean="0"/>
              <a:t> send it out after Webinar</a:t>
            </a:r>
            <a:endParaRPr lang="en-US" dirty="0" smtClean="0"/>
          </a:p>
          <a:p>
            <a:r>
              <a:rPr lang="en-US" dirty="0" smtClean="0"/>
              <a:t>	https://kystats.ky.gov/Reports/Tableau/KHSR_2020</a:t>
            </a:r>
          </a:p>
          <a:p>
            <a:endParaRPr lang="en-US" dirty="0" smtClean="0"/>
          </a:p>
          <a:p>
            <a:pPr marL="171450" indent="-171450">
              <a:buFont typeface="Arial" panose="020B0604020202020204" pitchFamily="34" charset="0"/>
              <a:buChar char="•"/>
            </a:pPr>
            <a:r>
              <a:rPr lang="en-US" dirty="0" smtClean="0"/>
              <a:t>The staff at the Governor’s Office of Early Childhood</a:t>
            </a:r>
            <a:r>
              <a:rPr lang="en-US" baseline="0" dirty="0" smtClean="0"/>
              <a:t> can send these out </a:t>
            </a:r>
            <a:r>
              <a:rPr lang="en-US" dirty="0" smtClean="0"/>
              <a:t>send out</a:t>
            </a:r>
            <a:r>
              <a:rPr lang="en-US" baseline="0" dirty="0" smtClean="0"/>
              <a:t> </a:t>
            </a:r>
            <a:r>
              <a:rPr lang="en-US" dirty="0" smtClean="0"/>
              <a:t>after Webinar</a:t>
            </a:r>
          </a:p>
          <a:p>
            <a:endParaRPr lang="en-US" dirty="0" smtClean="0"/>
          </a:p>
          <a:p>
            <a:endParaRPr lang="en-US" dirty="0" smtClean="0"/>
          </a:p>
          <a:p>
            <a:r>
              <a:rPr lang="en-US" b="1" u="sng" dirty="0" smtClean="0"/>
              <a:t>Turn Over to Sally Shepherd</a:t>
            </a:r>
            <a:endParaRPr lang="en-US" b="1" u="sng" dirty="0"/>
          </a:p>
        </p:txBody>
      </p:sp>
    </p:spTree>
    <p:extLst>
      <p:ext uri="{BB962C8B-B14F-4D97-AF65-F5344CB8AC3E}">
        <p14:creationId xmlns:p14="http://schemas.microsoft.com/office/powerpoint/2010/main" val="1902008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16773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t>Sally Shepherd</a:t>
            </a:r>
          </a:p>
          <a:p>
            <a:endParaRPr lang="en-US" baseline="0" dirty="0" smtClean="0"/>
          </a:p>
          <a:p>
            <a:r>
              <a:rPr lang="en-US" b="1" u="sng" baseline="0" dirty="0" smtClean="0"/>
              <a:t>Turn Over to Amy</a:t>
            </a:r>
          </a:p>
          <a:p>
            <a:endParaRPr lang="en-US" dirty="0"/>
          </a:p>
        </p:txBody>
      </p:sp>
      <p:sp>
        <p:nvSpPr>
          <p:cNvPr id="4" name="Slide Number Placeholder 3"/>
          <p:cNvSpPr>
            <a:spLocks noGrp="1"/>
          </p:cNvSpPr>
          <p:nvPr>
            <p:ph type="sldNum" sz="quarter" idx="10"/>
          </p:nvPr>
        </p:nvSpPr>
        <p:spPr/>
        <p:txBody>
          <a:bodyPr/>
          <a:lstStyle/>
          <a:p>
            <a:fld id="{0BB25D49-30B2-4611-9FEA-FBA3B0B9223D}" type="slidenum">
              <a:rPr lang="en-US" smtClean="0"/>
              <a:t>18</a:t>
            </a:fld>
            <a:endParaRPr lang="en-US" dirty="0"/>
          </a:p>
        </p:txBody>
      </p:sp>
    </p:spTree>
    <p:extLst>
      <p:ext uri="{BB962C8B-B14F-4D97-AF65-F5344CB8AC3E}">
        <p14:creationId xmlns:p14="http://schemas.microsoft.com/office/powerpoint/2010/main" val="3588243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t>Amy Neal</a:t>
            </a:r>
          </a:p>
          <a:p>
            <a:r>
              <a:rPr lang="en-US" baseline="0" dirty="0" smtClean="0"/>
              <a:t>Evaluation Findings-</a:t>
            </a:r>
          </a:p>
          <a:p>
            <a:pPr marL="228600" indent="-228600">
              <a:buAutoNum type="arabicPeriod"/>
            </a:pPr>
            <a:r>
              <a:rPr lang="en-US" baseline="0" dirty="0" smtClean="0"/>
              <a:t>Small investment; dilute potential impact</a:t>
            </a:r>
          </a:p>
          <a:p>
            <a:pPr marL="228600" indent="-228600">
              <a:buAutoNum type="arabicPeriod"/>
            </a:pPr>
            <a:r>
              <a:rPr lang="en-US" baseline="0" dirty="0" smtClean="0"/>
              <a:t>A reduction in the number of Community Early Childhood Councils</a:t>
            </a:r>
          </a:p>
          <a:p>
            <a:pPr marL="228600" indent="-228600">
              <a:buAutoNum type="arabicPeriod"/>
            </a:pPr>
            <a:r>
              <a:rPr lang="en-US" baseline="0" dirty="0" smtClean="0"/>
              <a:t>Strongly encourage leverage private local funding; award additional points to performance criterial for public/private partnerships </a:t>
            </a:r>
          </a:p>
          <a:p>
            <a:pPr marL="228600" indent="-228600">
              <a:buAutoNum type="arabicPeriod"/>
            </a:pPr>
            <a:r>
              <a:rPr lang="en-US" baseline="0" dirty="0" smtClean="0"/>
              <a:t>Getting us to Impact</a:t>
            </a:r>
          </a:p>
          <a:p>
            <a:endParaRPr lang="en-US" dirty="0"/>
          </a:p>
        </p:txBody>
      </p:sp>
      <p:sp>
        <p:nvSpPr>
          <p:cNvPr id="4" name="Slide Number Placeholder 3"/>
          <p:cNvSpPr>
            <a:spLocks noGrp="1"/>
          </p:cNvSpPr>
          <p:nvPr>
            <p:ph type="sldNum" sz="quarter" idx="10"/>
          </p:nvPr>
        </p:nvSpPr>
        <p:spPr/>
        <p:txBody>
          <a:bodyPr/>
          <a:lstStyle/>
          <a:p>
            <a:fld id="{0BB25D49-30B2-4611-9FEA-FBA3B0B9223D}" type="slidenum">
              <a:rPr lang="en-US" smtClean="0"/>
              <a:t>19</a:t>
            </a:fld>
            <a:endParaRPr lang="en-US" dirty="0"/>
          </a:p>
        </p:txBody>
      </p:sp>
    </p:spTree>
    <p:extLst>
      <p:ext uri="{BB962C8B-B14F-4D97-AF65-F5344CB8AC3E}">
        <p14:creationId xmlns:p14="http://schemas.microsoft.com/office/powerpoint/2010/main" val="3786935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i="0" u="sng" kern="1200" dirty="0" smtClean="0">
                <a:solidFill>
                  <a:schemeClr val="tx1"/>
                </a:solidFill>
                <a:effectLst/>
                <a:latin typeface="Arial" panose="020B0604020202020204" pitchFamily="34" charset="0"/>
                <a:ea typeface="+mn-ea"/>
                <a:cs typeface="Arial" panose="020B0604020202020204" pitchFamily="34" charset="0"/>
              </a:rPr>
              <a:t>Amanda Flanary</a:t>
            </a:r>
          </a:p>
          <a:p>
            <a:pPr marL="171450" indent="-171450">
              <a:buFont typeface="Arial" panose="020B0604020202020204" pitchFamily="34" charset="0"/>
              <a:buChar char="•"/>
            </a:pPr>
            <a:r>
              <a:rPr lang="en-US" sz="1200" i="0" kern="1200" dirty="0" smtClean="0">
                <a:solidFill>
                  <a:schemeClr val="tx1"/>
                </a:solidFill>
                <a:effectLst/>
                <a:latin typeface="Arial" panose="020B0604020202020204" pitchFamily="34" charset="0"/>
                <a:ea typeface="+mn-ea"/>
                <a:cs typeface="Arial" panose="020B0604020202020204" pitchFamily="34" charset="0"/>
              </a:rPr>
              <a:t>Thank you for your commitment to children and families in the Commonwealth</a:t>
            </a:r>
          </a:p>
          <a:p>
            <a:pPr marL="171450" indent="-171450">
              <a:buFont typeface="Arial" panose="020B0604020202020204" pitchFamily="34" charset="0"/>
              <a:buChar char="•"/>
            </a:pPr>
            <a:r>
              <a:rPr lang="en-US" sz="1200" i="0" kern="1200" dirty="0" smtClean="0">
                <a:solidFill>
                  <a:schemeClr val="tx1"/>
                </a:solidFill>
                <a:effectLst/>
                <a:latin typeface="Arial" panose="020B0604020202020204" pitchFamily="34" charset="0"/>
                <a:ea typeface="+mn-ea"/>
                <a:cs typeface="Arial" panose="020B0604020202020204" pitchFamily="34" charset="0"/>
              </a:rPr>
              <a:t>I’m proud</a:t>
            </a:r>
            <a:r>
              <a:rPr lang="en-US" sz="1200" i="0" kern="1200" baseline="0" dirty="0" smtClean="0">
                <a:solidFill>
                  <a:schemeClr val="tx1"/>
                </a:solidFill>
                <a:effectLst/>
                <a:latin typeface="Arial" panose="020B0604020202020204" pitchFamily="34" charset="0"/>
                <a:ea typeface="+mn-ea"/>
                <a:cs typeface="Arial" panose="020B0604020202020204" pitchFamily="34" charset="0"/>
              </a:rPr>
              <a:t> to have you meet my colleagues /the rest of the team at the Kentucky Governor’s Office of Early Childhood</a:t>
            </a:r>
            <a:endParaRPr lang="en-US" sz="1200" i="0" kern="1200" dirty="0" smtClean="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322D7-DE4F-4003-A570-299F2BD254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2383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6-8 Weeks prior to due date for appropriate planning and writing of application</a:t>
            </a:r>
          </a:p>
          <a:p>
            <a:pPr marL="228600" indent="-228600">
              <a:buAutoNum type="arabicPeriod"/>
            </a:pPr>
            <a:r>
              <a:rPr lang="en-US" baseline="0" dirty="0" smtClean="0"/>
              <a:t>All identified children as the major motivator in the work—lack of clarity regarding the work and use of evidence-based practices</a:t>
            </a:r>
          </a:p>
          <a:p>
            <a:pPr marL="228600" indent="-228600">
              <a:buAutoNum type="arabicPeriod"/>
            </a:pPr>
            <a:r>
              <a:rPr lang="en-US" baseline="0" dirty="0" smtClean="0"/>
              <a:t>Defaulting in getting all partners to the table, lack of experience in grant writing, lack of information technology and knowledge and grant writing need to leverage local funding to spread work across an integrated system of local services</a:t>
            </a:r>
          </a:p>
          <a:p>
            <a:pPr marL="0" indent="0">
              <a:buNone/>
            </a:pPr>
            <a:r>
              <a:rPr lang="en-US" baseline="0" dirty="0" smtClean="0"/>
              <a:t>4.  Governor’s Office of Early Childhood potential to be the ‘unite’ improved relationships, share best practices, special assistance struggling Community Early Childhood Councils, networking opportunities across Councils, Training new Chairs</a:t>
            </a:r>
          </a:p>
          <a:p>
            <a:pPr marL="228600" indent="-228600">
              <a:buAutoNum type="arabicPeriod"/>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BB25D49-30B2-4611-9FEA-FBA3B0B9223D}" type="slidenum">
              <a:rPr lang="en-US" smtClean="0"/>
              <a:t>20</a:t>
            </a:fld>
            <a:endParaRPr lang="en-US" dirty="0"/>
          </a:p>
        </p:txBody>
      </p:sp>
    </p:spTree>
    <p:extLst>
      <p:ext uri="{BB962C8B-B14F-4D97-AF65-F5344CB8AC3E}">
        <p14:creationId xmlns:p14="http://schemas.microsoft.com/office/powerpoint/2010/main" val="3102755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u="sng" baseline="0" dirty="0" smtClean="0"/>
              <a:t>Amy Neal</a:t>
            </a:r>
          </a:p>
          <a:p>
            <a:pPr marL="171450" indent="-171450">
              <a:buFont typeface="Arial" panose="020B0604020202020204" pitchFamily="34" charset="0"/>
              <a:buChar char="•"/>
            </a:pPr>
            <a:r>
              <a:rPr lang="en-US" baseline="0" dirty="0" smtClean="0"/>
              <a:t>With the best intentions….we duplicate, are not as efficient as we could be, aren’t’ serving as many children as we could be:   or growing the key strategies that are shown to work</a:t>
            </a:r>
          </a:p>
          <a:p>
            <a:pPr marL="171450" indent="-171450">
              <a:buFont typeface="Arial" panose="020B0604020202020204" pitchFamily="34" charset="0"/>
              <a:buChar char="•"/>
            </a:pPr>
            <a:r>
              <a:rPr lang="en-US" baseline="0" dirty="0" smtClean="0"/>
              <a:t>Too often, we continue to work in our own silos and do thinks because ‘we’ve always done it this way’</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322D7-DE4F-4003-A570-299F2BD254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5208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Amy</a:t>
            </a:r>
            <a:r>
              <a:rPr lang="en-US" sz="1200" b="1" u="sng" kern="1200" baseline="0" dirty="0" smtClean="0">
                <a:solidFill>
                  <a:schemeClr val="tx1"/>
                </a:solidFill>
                <a:effectLst/>
                <a:latin typeface="+mn-lt"/>
                <a:ea typeface="+mn-ea"/>
                <a:cs typeface="+mn-cs"/>
              </a:rPr>
              <a:t> Neal</a:t>
            </a:r>
            <a:endParaRPr lang="en-US" sz="1200" b="1" u="sng"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1.  The work you do locally is a critical part the strategic plan </a:t>
            </a:r>
          </a:p>
          <a:p>
            <a:r>
              <a:rPr lang="en-US" sz="1200" b="1" kern="1200" dirty="0" smtClean="0">
                <a:solidFill>
                  <a:schemeClr val="tx1"/>
                </a:solidFill>
                <a:effectLst/>
                <a:latin typeface="+mn-lt"/>
                <a:ea typeface="+mn-ea"/>
                <a:cs typeface="+mn-cs"/>
              </a:rPr>
              <a:t>2.  But without you—Kentucky cannot accomplish it’s mission.  Without Aiming for the Same Target…it’s just not possible</a:t>
            </a:r>
          </a:p>
          <a:p>
            <a:endParaRPr lang="en-US"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All of </a:t>
            </a:r>
            <a:r>
              <a:rPr lang="en-US" sz="1200" kern="1200" dirty="0" smtClean="0">
                <a:solidFill>
                  <a:schemeClr val="tx1"/>
                </a:solidFill>
                <a:effectLst/>
                <a:latin typeface="+mn-lt"/>
                <a:ea typeface="+mn-ea"/>
                <a:cs typeface="+mn-cs"/>
              </a:rPr>
              <a:t>our work is interconnected</a:t>
            </a: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If you are working in the birth-five space, we are asking you today to re-commit/commit to Kentucky’s shared vision</a:t>
            </a:r>
            <a:r>
              <a:rPr lang="en-US" sz="1200" b="1" kern="1200" baseline="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b="0" kern="1200" baseline="0" dirty="0" smtClean="0">
                <a:solidFill>
                  <a:schemeClr val="tx1"/>
                </a:solidFill>
                <a:effectLst/>
                <a:latin typeface="+mn-lt"/>
                <a:ea typeface="+mn-ea"/>
                <a:cs typeface="+mn-cs"/>
              </a:rPr>
              <a:t>Aiming for the Same Target:  All Children Enter Kindergarten Prepared for Kindergarten</a:t>
            </a:r>
          </a:p>
          <a:p>
            <a:pPr marL="0" indent="0">
              <a:buNone/>
            </a:pPr>
            <a:endParaRPr lang="en-US" sz="1200" b="0" kern="1200" baseline="0" dirty="0" smtClean="0">
              <a:solidFill>
                <a:schemeClr val="tx1"/>
              </a:solidFill>
              <a:effectLst/>
              <a:latin typeface="+mn-lt"/>
              <a:ea typeface="+mn-ea"/>
              <a:cs typeface="+mn-cs"/>
            </a:endParaRPr>
          </a:p>
          <a:p>
            <a:pPr marL="0" indent="0">
              <a:buNone/>
            </a:pPr>
            <a:endParaRPr lang="en-US" sz="1200" b="0" kern="1200" baseline="0" dirty="0" smtClean="0">
              <a:solidFill>
                <a:schemeClr val="tx1"/>
              </a:solidFill>
              <a:effectLst/>
              <a:latin typeface="+mn-lt"/>
              <a:ea typeface="+mn-ea"/>
              <a:cs typeface="+mn-cs"/>
            </a:endParaRPr>
          </a:p>
          <a:p>
            <a:pPr marL="0" indent="0">
              <a:buNone/>
            </a:pPr>
            <a:endParaRPr lang="en-US" sz="1200" b="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BB25D49-30B2-4611-9FEA-FBA3B0B9223D}" type="slidenum">
              <a:rPr lang="en-US" smtClean="0"/>
              <a:t>22</a:t>
            </a:fld>
            <a:endParaRPr lang="en-US" dirty="0"/>
          </a:p>
        </p:txBody>
      </p:sp>
    </p:spTree>
    <p:extLst>
      <p:ext uri="{BB962C8B-B14F-4D97-AF65-F5344CB8AC3E}">
        <p14:creationId xmlns:p14="http://schemas.microsoft.com/office/powerpoint/2010/main" val="2020775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Amy Neal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Using</a:t>
            </a:r>
            <a:r>
              <a:rPr lang="en-US" sz="1200" kern="1200" baseline="0" dirty="0" smtClean="0">
                <a:solidFill>
                  <a:schemeClr val="tx1"/>
                </a:solidFill>
                <a:effectLst/>
                <a:latin typeface="+mn-lt"/>
                <a:ea typeface="+mn-ea"/>
                <a:cs typeface="+mn-cs"/>
              </a:rPr>
              <a:t> the evaluation and </a:t>
            </a:r>
            <a:r>
              <a:rPr lang="en-US" sz="1200" kern="1200" dirty="0" smtClean="0">
                <a:solidFill>
                  <a:schemeClr val="tx1"/>
                </a:solidFill>
                <a:effectLst/>
                <a:latin typeface="+mn-lt"/>
                <a:ea typeface="+mn-ea"/>
                <a:cs typeface="+mn-cs"/>
              </a:rPr>
              <a:t>Data to drive our Next Step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Webinars (every other month,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opportunities connect peer-to-peer and highlight excellence in the field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Kentucky has elevated the importance of the early years for 20 years and has received millions of dollars from federal government to advance its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Through Tobacco Settlement dollars, we invest over $1m a year  local communities through 34 Community Early Childhood Councils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Yet still—49% of children were not ready last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indent="0">
              <a:buNone/>
            </a:pP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322D7-DE4F-4003-A570-299F2BD254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0157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Amy Neal</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cannot do this without your buy-in &amp; partnership</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cannot reach our goals in the Commonwealth without: a shared Vision, mutually reinforcing strategies, shared measurement and</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322D7-DE4F-4003-A570-299F2BD254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147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u="sng" kern="1200" baseline="0" dirty="0" smtClean="0">
                <a:solidFill>
                  <a:schemeClr val="tx1"/>
                </a:solidFill>
                <a:effectLst/>
                <a:latin typeface="+mn-lt"/>
                <a:ea typeface="+mn-ea"/>
                <a:cs typeface="+mn-cs"/>
              </a:rPr>
              <a:t>Amanda Flanary</a:t>
            </a:r>
          </a:p>
          <a:p>
            <a:pPr marL="0" indent="0">
              <a:buFont typeface="Arial" panose="020B0604020202020204" pitchFamily="34" charset="0"/>
              <a:buNone/>
            </a:pPr>
            <a:r>
              <a:rPr lang="en-US" sz="1200" b="0" u="none" kern="1200" baseline="0" dirty="0" smtClean="0">
                <a:solidFill>
                  <a:schemeClr val="tx1"/>
                </a:solidFill>
                <a:effectLst/>
                <a:latin typeface="+mn-lt"/>
                <a:ea typeface="+mn-ea"/>
                <a:cs typeface="+mn-cs"/>
              </a:rPr>
              <a:t>Introduce Names (in Alphabetical Order) and Correct Titles .  Pictures and Titles will be on Slide.</a:t>
            </a:r>
          </a:p>
          <a:p>
            <a:pPr marL="0" indent="0">
              <a:buFont typeface="Arial" panose="020B0604020202020204" pitchFamily="34" charset="0"/>
              <a:buNone/>
            </a:pPr>
            <a:endParaRPr lang="en-US" sz="1200" b="0" u="none"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200" b="1" u="sng" kern="1200" baseline="0" dirty="0" smtClean="0">
                <a:solidFill>
                  <a:schemeClr val="tx1"/>
                </a:solidFill>
                <a:effectLst/>
                <a:latin typeface="+mn-lt"/>
                <a:ea typeface="+mn-ea"/>
                <a:cs typeface="+mn-cs"/>
              </a:rPr>
              <a:t>Transition to Amy Neal</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As the Commonwealth’s leader in uniting the most effective organizations &amp;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influencers around the first, critical years of a child’s life, the Governor’s Office of Early Childhood –we</a:t>
            </a:r>
            <a:r>
              <a:rPr lang="en-US" sz="1200" kern="1200" baseline="0" dirty="0" smtClean="0">
                <a:solidFill>
                  <a:schemeClr val="tx1"/>
                </a:solidFill>
                <a:effectLst/>
                <a:latin typeface="+mn-lt"/>
                <a:ea typeface="+mn-ea"/>
                <a:cs typeface="+mn-cs"/>
              </a:rPr>
              <a:t> are so excited to work with you in innovative ways to ensure that more children enter school strong</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We’ve organized our team to manage the core functions of the office including:  </a:t>
            </a:r>
            <a:r>
              <a:rPr lang="en-US" sz="1200" b="1" kern="1200" baseline="0" dirty="0" smtClean="0">
                <a:solidFill>
                  <a:schemeClr val="tx1"/>
                </a:solidFill>
                <a:effectLst/>
                <a:latin typeface="+mn-lt"/>
                <a:ea typeface="+mn-ea"/>
                <a:cs typeface="+mn-cs"/>
              </a:rPr>
              <a:t>Vision</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Promotion</a:t>
            </a:r>
            <a:r>
              <a:rPr lang="en-US" sz="1200" b="1" kern="1200" baseline="0" dirty="0" smtClean="0">
                <a:solidFill>
                  <a:schemeClr val="tx1"/>
                </a:solidFill>
                <a:effectLst/>
                <a:latin typeface="+mn-lt"/>
                <a:ea typeface="+mn-ea"/>
                <a:cs typeface="+mn-cs"/>
              </a:rPr>
              <a:t> of S</a:t>
            </a:r>
            <a:r>
              <a:rPr lang="en-US" sz="1200" b="1" kern="1200" dirty="0" smtClean="0">
                <a:solidFill>
                  <a:schemeClr val="tx1"/>
                </a:solidFill>
                <a:effectLst/>
                <a:latin typeface="+mn-lt"/>
                <a:ea typeface="+mn-ea"/>
                <a:cs typeface="+mn-cs"/>
              </a:rPr>
              <a:t>hared Measurement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Alignment of Strategies and Resources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Building Public Will </a:t>
            </a:r>
            <a:r>
              <a:rPr lang="en-US" sz="1200" kern="1200" dirty="0" smtClean="0">
                <a:solidFill>
                  <a:schemeClr val="tx1"/>
                </a:solidFill>
                <a:effectLst/>
                <a:latin typeface="+mn-lt"/>
                <a:ea typeface="+mn-ea"/>
                <a:cs typeface="+mn-cs"/>
              </a:rPr>
              <a:t>and </a:t>
            </a:r>
            <a:r>
              <a:rPr lang="en-US" sz="1200" b="1" kern="1200" dirty="0" smtClean="0">
                <a:solidFill>
                  <a:schemeClr val="tx1"/>
                </a:solidFill>
                <a:effectLst/>
                <a:latin typeface="+mn-lt"/>
                <a:ea typeface="+mn-ea"/>
                <a:cs typeface="+mn-cs"/>
              </a:rPr>
              <a:t>Advancing Public Policy </a:t>
            </a:r>
            <a:r>
              <a:rPr lang="en-US" sz="1200" kern="1200" dirty="0" smtClean="0">
                <a:solidFill>
                  <a:schemeClr val="tx1"/>
                </a:solidFill>
                <a:effectLst/>
                <a:latin typeface="+mn-lt"/>
                <a:ea typeface="+mn-ea"/>
                <a:cs typeface="+mn-cs"/>
              </a:rPr>
              <a:t>and </a:t>
            </a:r>
            <a:r>
              <a:rPr lang="en-US" sz="1200" b="1" kern="1200" dirty="0" smtClean="0">
                <a:solidFill>
                  <a:schemeClr val="tx1"/>
                </a:solidFill>
                <a:effectLst/>
                <a:latin typeface="+mn-lt"/>
                <a:ea typeface="+mn-ea"/>
                <a:cs typeface="+mn-cs"/>
              </a:rPr>
              <a:t>Securing New and Innovative Funding Sources </a:t>
            </a:r>
            <a:r>
              <a:rPr lang="en-US" sz="1200" kern="1200" dirty="0" smtClean="0">
                <a:solidFill>
                  <a:schemeClr val="tx1"/>
                </a:solidFill>
                <a:effectLst/>
                <a:latin typeface="+mn-lt"/>
                <a:ea typeface="+mn-ea"/>
                <a:cs typeface="+mn-cs"/>
              </a:rPr>
              <a:t>at the </a:t>
            </a:r>
            <a:r>
              <a:rPr lang="en-US" sz="1200" b="1" kern="1200" dirty="0" smtClean="0">
                <a:solidFill>
                  <a:schemeClr val="tx1"/>
                </a:solidFill>
                <a:effectLst/>
                <a:latin typeface="+mn-lt"/>
                <a:ea typeface="+mn-ea"/>
                <a:cs typeface="+mn-cs"/>
              </a:rPr>
              <a:t>State and Local Levels</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322D7-DE4F-4003-A570-299F2BD254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3620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rgbClr val="FF0000"/>
                </a:solidFill>
                <a:effectLst/>
                <a:latin typeface="+mn-lt"/>
                <a:ea typeface="+mn-ea"/>
                <a:cs typeface="+mn-cs"/>
              </a:rPr>
              <a:t>Amy Neal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rgbClr val="FF0000"/>
                </a:solidFill>
                <a:effectLst/>
                <a:latin typeface="+mn-lt"/>
                <a:ea typeface="+mn-ea"/>
                <a:cs typeface="+mn-cs"/>
              </a:rPr>
              <a:t>1.  Kentucky</a:t>
            </a:r>
            <a:r>
              <a:rPr lang="en-US" sz="1200" kern="1200" baseline="0" dirty="0" smtClean="0">
                <a:solidFill>
                  <a:srgbClr val="FF0000"/>
                </a:solidFill>
                <a:effectLst/>
                <a:latin typeface="+mn-lt"/>
                <a:ea typeface="+mn-ea"/>
                <a:cs typeface="+mn-cs"/>
              </a:rPr>
              <a:t> has been a leader in the early care and education space</a:t>
            </a:r>
            <a:endParaRPr lang="en-US" sz="1200" b="0" i="1" kern="1200" dirty="0" smtClean="0">
              <a:solidFill>
                <a:srgbClr val="FF0000"/>
              </a:solidFill>
              <a:effectLst/>
              <a:latin typeface="+mn-lt"/>
              <a:ea typeface="+mn-ea"/>
              <a:cs typeface="+mn-cs"/>
            </a:endParaRPr>
          </a:p>
          <a:p>
            <a:pPr marL="0" indent="0">
              <a:buNone/>
            </a:pPr>
            <a:endParaRPr lang="en-US" sz="1200" kern="1200" baseline="0" dirty="0" smtClean="0">
              <a:solidFill>
                <a:srgbClr val="FF0000"/>
              </a:solidFill>
              <a:effectLst/>
              <a:latin typeface="+mn-lt"/>
              <a:ea typeface="+mn-ea"/>
              <a:cs typeface="+mn-cs"/>
            </a:endParaRPr>
          </a:p>
          <a:p>
            <a:pPr marL="228600" indent="-228600">
              <a:buAutoNum type="arabicPeriod" startAt="2"/>
            </a:pPr>
            <a:r>
              <a:rPr lang="en-US" baseline="0" dirty="0" smtClean="0">
                <a:solidFill>
                  <a:srgbClr val="FF0000"/>
                </a:solidFill>
              </a:rPr>
              <a:t>Kentucky’s long history as a pace setter for early childhood programming </a:t>
            </a:r>
          </a:p>
          <a:p>
            <a:pPr marL="0" indent="0">
              <a:buNone/>
            </a:pPr>
            <a:r>
              <a:rPr lang="en-US" b="1" baseline="0" dirty="0" smtClean="0">
                <a:solidFill>
                  <a:srgbClr val="FF0000"/>
                </a:solidFill>
              </a:rPr>
              <a:t>2000 - Kids NOW! Legislation </a:t>
            </a:r>
            <a:r>
              <a:rPr lang="en-US" baseline="0" dirty="0" smtClean="0">
                <a:solidFill>
                  <a:srgbClr val="FF0000"/>
                </a:solidFill>
              </a:rPr>
              <a:t>that dedicated 25% of Tobacco Master Settlement dollars directly to the support of children from birth to 5</a:t>
            </a:r>
          </a:p>
          <a:p>
            <a:pPr marL="0" indent="0">
              <a:buNone/>
            </a:pPr>
            <a:r>
              <a:rPr lang="en-US" baseline="0" dirty="0" smtClean="0">
                <a:solidFill>
                  <a:srgbClr val="FF0000"/>
                </a:solidFill>
              </a:rPr>
              <a:t>FY18 $28 mil to support a wide range of programs including HANDS, Child Care and Development Fund, the Folic Acid Program among others.</a:t>
            </a:r>
          </a:p>
          <a:p>
            <a:pPr marL="0" lvl="0" indent="0">
              <a:buFontTx/>
              <a:buNone/>
            </a:pPr>
            <a:endParaRPr lang="en-US" baseline="0" dirty="0" smtClean="0">
              <a:solidFill>
                <a:srgbClr val="FF0000"/>
              </a:solidFill>
            </a:endParaRPr>
          </a:p>
          <a:p>
            <a:pPr marL="0" lvl="0" indent="0">
              <a:buFontTx/>
              <a:buNone/>
            </a:pPr>
            <a:r>
              <a:rPr lang="en-US" b="1" baseline="0" dirty="0" smtClean="0">
                <a:solidFill>
                  <a:srgbClr val="FF0000"/>
                </a:solidFill>
              </a:rPr>
              <a:t>2003</a:t>
            </a:r>
            <a:r>
              <a:rPr lang="en-US" baseline="0" dirty="0" smtClean="0">
                <a:solidFill>
                  <a:srgbClr val="FF0000"/>
                </a:solidFill>
              </a:rPr>
              <a:t> - </a:t>
            </a:r>
            <a:r>
              <a:rPr lang="en-US" b="1" baseline="0" dirty="0" smtClean="0">
                <a:solidFill>
                  <a:srgbClr val="FF0000"/>
                </a:solidFill>
              </a:rPr>
              <a:t>Kentucky Early Childhood Standards </a:t>
            </a:r>
            <a:r>
              <a:rPr lang="en-US" baseline="0" dirty="0" smtClean="0">
                <a:solidFill>
                  <a:srgbClr val="FF0000"/>
                </a:solidFill>
              </a:rPr>
              <a:t>As one of the first states in the nation to create a early childhood development framework for early care and education professionals</a:t>
            </a:r>
          </a:p>
          <a:p>
            <a:pPr marL="0" lvl="0" indent="0">
              <a:buFontTx/>
              <a:buNone/>
            </a:pPr>
            <a:r>
              <a:rPr lang="en-US" b="1" baseline="0" dirty="0" smtClean="0">
                <a:solidFill>
                  <a:srgbClr val="FF0000"/>
                </a:solidFill>
              </a:rPr>
              <a:t>2010</a:t>
            </a:r>
            <a:r>
              <a:rPr lang="en-US" baseline="0" dirty="0" smtClean="0">
                <a:solidFill>
                  <a:srgbClr val="FF0000"/>
                </a:solidFill>
              </a:rPr>
              <a:t> – </a:t>
            </a:r>
            <a:r>
              <a:rPr lang="en-US" b="1" baseline="0" dirty="0" smtClean="0">
                <a:solidFill>
                  <a:srgbClr val="FF0000"/>
                </a:solidFill>
              </a:rPr>
              <a:t>School Readiness Definition  </a:t>
            </a:r>
            <a:r>
              <a:rPr lang="en-US" baseline="0" dirty="0" smtClean="0">
                <a:solidFill>
                  <a:srgbClr val="FF0000"/>
                </a:solidFill>
              </a:rPr>
              <a:t>Defining what early care and educations means in the state led a shared understanding of what it means for children to reach kindergarten ready </a:t>
            </a:r>
          </a:p>
          <a:p>
            <a:pPr marL="0" lvl="0" indent="0">
              <a:buFontTx/>
              <a:buNone/>
            </a:pPr>
            <a:r>
              <a:rPr lang="en-US" b="1" baseline="0" dirty="0" smtClean="0">
                <a:solidFill>
                  <a:srgbClr val="FF0000"/>
                </a:solidFill>
              </a:rPr>
              <a:t>2014</a:t>
            </a:r>
            <a:r>
              <a:rPr lang="en-US" baseline="0" dirty="0" smtClean="0">
                <a:solidFill>
                  <a:srgbClr val="FF0000"/>
                </a:solidFill>
              </a:rPr>
              <a:t> – </a:t>
            </a:r>
            <a:r>
              <a:rPr lang="en-US" b="1" baseline="0" dirty="0" smtClean="0">
                <a:solidFill>
                  <a:srgbClr val="FF0000"/>
                </a:solidFill>
              </a:rPr>
              <a:t>Statewide Kindergarten Readiness screener </a:t>
            </a:r>
            <a:r>
              <a:rPr lang="en-US" baseline="0" dirty="0" smtClean="0">
                <a:solidFill>
                  <a:srgbClr val="FF0000"/>
                </a:solidFill>
              </a:rPr>
              <a:t>to begin to measure where children are when they enter kindergarten.  </a:t>
            </a:r>
          </a:p>
          <a:p>
            <a:pPr marL="0" lvl="0" indent="0">
              <a:buFontTx/>
              <a:buNone/>
            </a:pPr>
            <a:r>
              <a:rPr lang="en-US" b="1" baseline="0" dirty="0" smtClean="0">
                <a:solidFill>
                  <a:srgbClr val="FF0000"/>
                </a:solidFill>
              </a:rPr>
              <a:t>$43 mil for the federal Race to The Top grant </a:t>
            </a:r>
            <a:r>
              <a:rPr lang="en-US" baseline="0" dirty="0" smtClean="0">
                <a:solidFill>
                  <a:srgbClr val="FF0000"/>
                </a:solidFill>
              </a:rPr>
              <a:t>that allowed Kentucky to update </a:t>
            </a:r>
            <a:r>
              <a:rPr lang="en-US" b="1" baseline="0" dirty="0" smtClean="0">
                <a:solidFill>
                  <a:srgbClr val="FF0000"/>
                </a:solidFill>
              </a:rPr>
              <a:t>Kentucky All STARS</a:t>
            </a:r>
            <a:r>
              <a:rPr lang="en-US" baseline="0" dirty="0" smtClean="0">
                <a:solidFill>
                  <a:srgbClr val="FF0000"/>
                </a:solidFill>
              </a:rPr>
              <a:t>, enhanced data collection, and implemented family engagement practices </a:t>
            </a:r>
          </a:p>
          <a:p>
            <a:pPr marL="0" lvl="0" indent="0">
              <a:buFontTx/>
              <a:buNone/>
            </a:pPr>
            <a:r>
              <a:rPr lang="en-US" b="1" baseline="0" dirty="0" smtClean="0">
                <a:solidFill>
                  <a:srgbClr val="FF0000"/>
                </a:solidFill>
              </a:rPr>
              <a:t>2019</a:t>
            </a:r>
            <a:r>
              <a:rPr lang="en-US" baseline="0" dirty="0" smtClean="0">
                <a:solidFill>
                  <a:srgbClr val="FF0000"/>
                </a:solidFill>
              </a:rPr>
              <a:t> – Kentucky received </a:t>
            </a:r>
            <a:r>
              <a:rPr lang="en-US" b="1" baseline="0" dirty="0" smtClean="0">
                <a:solidFill>
                  <a:srgbClr val="FF0000"/>
                </a:solidFill>
              </a:rPr>
              <a:t>$10.6 mil </a:t>
            </a:r>
            <a:r>
              <a:rPr lang="en-US" baseline="0" dirty="0" smtClean="0">
                <a:solidFill>
                  <a:srgbClr val="FF0000"/>
                </a:solidFill>
              </a:rPr>
              <a:t>to create a </a:t>
            </a:r>
            <a:r>
              <a:rPr lang="en-US" b="1" baseline="0" dirty="0" smtClean="0">
                <a:solidFill>
                  <a:srgbClr val="FF0000"/>
                </a:solidFill>
              </a:rPr>
              <a:t>five year strategic plan </a:t>
            </a:r>
            <a:r>
              <a:rPr lang="en-US" baseline="0" dirty="0" smtClean="0">
                <a:solidFill>
                  <a:srgbClr val="FF0000"/>
                </a:solidFill>
              </a:rPr>
              <a:t>and a </a:t>
            </a:r>
            <a:r>
              <a:rPr lang="en-US" b="1" baseline="0" dirty="0" smtClean="0">
                <a:solidFill>
                  <a:srgbClr val="FF0000"/>
                </a:solidFill>
              </a:rPr>
              <a:t>comprehensive needs assessment </a:t>
            </a:r>
            <a:r>
              <a:rPr lang="en-US" baseline="0" dirty="0" smtClean="0">
                <a:solidFill>
                  <a:srgbClr val="FF0000"/>
                </a:solidFill>
              </a:rPr>
              <a:t>to better understand the early care and education </a:t>
            </a:r>
            <a:r>
              <a:rPr lang="en-US" b="1" baseline="0" dirty="0" smtClean="0">
                <a:solidFill>
                  <a:srgbClr val="FF0000"/>
                </a:solidFill>
              </a:rPr>
              <a:t>landscape</a:t>
            </a:r>
            <a:r>
              <a:rPr lang="en-US" baseline="0" dirty="0" smtClean="0">
                <a:solidFill>
                  <a:srgbClr val="FF0000"/>
                </a:solidFill>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322D7-DE4F-4003-A570-299F2BD254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766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kern="1200" dirty="0" smtClean="0">
                <a:solidFill>
                  <a:schemeClr val="tx1"/>
                </a:solidFill>
                <a:effectLst/>
                <a:latin typeface="+mn-lt"/>
                <a:ea typeface="+mn-ea"/>
                <a:cs typeface="+mn-cs"/>
              </a:rPr>
              <a:t>Amy Neal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mn-lt"/>
                <a:ea typeface="+mn-ea"/>
                <a:cs typeface="+mn-cs"/>
              </a:rPr>
              <a:t>2000 - Kids NOW! Legislation </a:t>
            </a:r>
            <a:r>
              <a:rPr lang="en-US" sz="1200" b="0" kern="1200" baseline="0" dirty="0" smtClean="0">
                <a:solidFill>
                  <a:schemeClr val="tx1"/>
                </a:solidFill>
                <a:effectLst/>
                <a:latin typeface="+mn-lt"/>
                <a:ea typeface="+mn-ea"/>
                <a:cs typeface="+mn-cs"/>
              </a:rPr>
              <a:t> included the </a:t>
            </a:r>
            <a:r>
              <a:rPr lang="en-US" sz="1200" kern="1200" dirty="0" smtClean="0">
                <a:solidFill>
                  <a:schemeClr val="tx1"/>
                </a:solidFill>
                <a:effectLst/>
                <a:latin typeface="+mn-lt"/>
                <a:ea typeface="+mn-ea"/>
                <a:cs typeface="+mn-cs"/>
              </a:rPr>
              <a:t>establishment of Community Early Childhood Councils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With</a:t>
            </a:r>
            <a:r>
              <a:rPr lang="en-US" sz="1200" kern="1200" baseline="0" dirty="0" smtClean="0">
                <a:solidFill>
                  <a:schemeClr val="tx1"/>
                </a:solidFill>
                <a:effectLst/>
                <a:latin typeface="+mn-lt"/>
                <a:ea typeface="+mn-ea"/>
                <a:cs typeface="+mn-cs"/>
              </a:rPr>
              <a:t> the goal of </a:t>
            </a:r>
            <a:r>
              <a:rPr lang="en-US" sz="1200" b="1" kern="1200" baseline="0" dirty="0" smtClean="0">
                <a:solidFill>
                  <a:schemeClr val="tx1"/>
                </a:solidFill>
                <a:effectLst/>
                <a:latin typeface="+mn-lt"/>
                <a:ea typeface="+mn-ea"/>
                <a:cs typeface="+mn-cs"/>
              </a:rPr>
              <a:t>m</a:t>
            </a:r>
            <a:r>
              <a:rPr lang="en-US" sz="1200" b="1" kern="1200" dirty="0" smtClean="0">
                <a:solidFill>
                  <a:schemeClr val="tx1"/>
                </a:solidFill>
                <a:effectLst/>
                <a:latin typeface="+mn-lt"/>
                <a:ea typeface="+mn-ea"/>
                <a:cs typeface="+mn-cs"/>
              </a:rPr>
              <a:t>obilizing local communities </a:t>
            </a:r>
            <a:r>
              <a:rPr lang="en-US" sz="1200" kern="1200" dirty="0" smtClean="0">
                <a:solidFill>
                  <a:schemeClr val="tx1"/>
                </a:solidFill>
                <a:effectLst/>
                <a:latin typeface="+mn-lt"/>
                <a:ea typeface="+mn-ea"/>
                <a:cs typeface="+mn-cs"/>
              </a:rPr>
              <a:t>members to build innovative, collaborative partnerships </a:t>
            </a:r>
            <a:r>
              <a:rPr lang="en-US" sz="1200" b="1" kern="1200" dirty="0" smtClean="0">
                <a:solidFill>
                  <a:schemeClr val="tx1"/>
                </a:solidFill>
                <a:effectLst/>
                <a:latin typeface="+mn-lt"/>
                <a:ea typeface="+mn-ea"/>
                <a:cs typeface="+mn-cs"/>
              </a:rPr>
              <a:t>that promote school readiness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All</a:t>
            </a:r>
            <a:r>
              <a:rPr lang="en-US" sz="1200" kern="1200" baseline="0" dirty="0" smtClean="0">
                <a:solidFill>
                  <a:schemeClr val="tx1"/>
                </a:solidFill>
                <a:effectLst/>
                <a:latin typeface="+mn-lt"/>
                <a:ea typeface="+mn-ea"/>
                <a:cs typeface="+mn-cs"/>
              </a:rPr>
              <a:t> of this knowing that the </a:t>
            </a:r>
            <a:r>
              <a:rPr lang="en-US" sz="1200" b="1" kern="1200" baseline="0" dirty="0" smtClean="0">
                <a:solidFill>
                  <a:schemeClr val="tx1"/>
                </a:solidFill>
                <a:effectLst/>
                <a:latin typeface="+mn-lt"/>
                <a:ea typeface="+mn-ea"/>
                <a:cs typeface="+mn-cs"/>
              </a:rPr>
              <a:t>work happens at the local level </a:t>
            </a:r>
            <a:r>
              <a:rPr lang="en-US" sz="1200" kern="1200" baseline="0" dirty="0" smtClean="0">
                <a:solidFill>
                  <a:schemeClr val="tx1"/>
                </a:solidFill>
                <a:effectLst/>
                <a:latin typeface="+mn-lt"/>
                <a:ea typeface="+mn-ea"/>
                <a:cs typeface="+mn-cs"/>
              </a:rPr>
              <a:t>and that the r</a:t>
            </a:r>
            <a:r>
              <a:rPr lang="en-US" sz="1200" kern="1200" dirty="0" smtClean="0">
                <a:solidFill>
                  <a:schemeClr val="tx1"/>
                </a:solidFill>
                <a:effectLst/>
                <a:latin typeface="+mn-lt"/>
                <a:ea typeface="+mn-ea"/>
                <a:cs typeface="+mn-cs"/>
              </a:rPr>
              <a:t>esearch is very clear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That that when children start behind, it is likely they will stay behind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indent="0">
              <a:buNone/>
            </a:pP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322D7-DE4F-4003-A570-299F2BD254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4209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u="sng" dirty="0" smtClean="0"/>
              <a:t>Amy Neal</a:t>
            </a:r>
          </a:p>
          <a:p>
            <a:pPr marL="171450" indent="-171450">
              <a:buFont typeface="Arial" panose="020B0604020202020204" pitchFamily="34" charset="0"/>
              <a:buChar char="•"/>
            </a:pPr>
            <a:r>
              <a:rPr lang="en-US" b="1" dirty="0" smtClean="0"/>
              <a:t>2019</a:t>
            </a:r>
            <a:r>
              <a:rPr lang="en-US" b="1" baseline="0" dirty="0" smtClean="0"/>
              <a:t> </a:t>
            </a:r>
            <a:r>
              <a:rPr lang="en-US" dirty="0" smtClean="0"/>
              <a:t>Preschool Development(Planning)</a:t>
            </a:r>
            <a:r>
              <a:rPr lang="en-US" baseline="0" dirty="0" smtClean="0"/>
              <a:t> </a:t>
            </a:r>
            <a:r>
              <a:rPr lang="en-US" dirty="0" smtClean="0"/>
              <a:t>Grant</a:t>
            </a:r>
            <a:r>
              <a:rPr lang="en-US" baseline="0" dirty="0" smtClean="0"/>
              <a:t> from the </a:t>
            </a:r>
            <a:r>
              <a:rPr lang="en-US" dirty="0" smtClean="0"/>
              <a:t>United States Administration for Children and Families</a:t>
            </a:r>
          </a:p>
          <a:p>
            <a:pPr marL="171450" indent="-171450">
              <a:buFont typeface="Arial" panose="020B0604020202020204" pitchFamily="34" charset="0"/>
              <a:buChar char="•"/>
            </a:pPr>
            <a:r>
              <a:rPr lang="en-US" dirty="0" smtClean="0"/>
              <a:t>The</a:t>
            </a:r>
            <a:r>
              <a:rPr lang="en-US" baseline="0" dirty="0" smtClean="0"/>
              <a:t> goals was to help</a:t>
            </a:r>
            <a:r>
              <a:rPr lang="en-US" dirty="0" smtClean="0"/>
              <a:t> states complete planning exercises to focus systems building----we got a great dive into the early childhood </a:t>
            </a:r>
            <a:r>
              <a:rPr lang="en-US" b="1" i="1" u="sng" dirty="0" smtClean="0"/>
              <a:t>education landscape </a:t>
            </a:r>
          </a:p>
          <a:p>
            <a:pPr marL="171450" indent="-171450">
              <a:buFont typeface="Arial" panose="020B0604020202020204" pitchFamily="34" charset="0"/>
              <a:buChar char="•"/>
            </a:pPr>
            <a:r>
              <a:rPr lang="en-US" b="1" i="1" u="sng" dirty="0" smtClean="0"/>
              <a:t>Through that, we were able to develop a Five year Strategic Plan;</a:t>
            </a:r>
            <a:r>
              <a:rPr lang="en-US" b="1" i="1" u="sng" baseline="0" dirty="0" smtClean="0"/>
              <a:t> approved by the Early Childhood Advisory Council </a:t>
            </a:r>
          </a:p>
          <a:p>
            <a:pPr marL="171450" indent="-171450">
              <a:buFont typeface="Arial" panose="020B0604020202020204" pitchFamily="34" charset="0"/>
              <a:buChar char="•"/>
            </a:pPr>
            <a:r>
              <a:rPr lang="en-US" baseline="0" dirty="0" smtClean="0"/>
              <a:t>The Plan is available on our website </a:t>
            </a:r>
            <a:r>
              <a:rPr lang="en-US" dirty="0" smtClean="0">
                <a:hlinkClick r:id="rId3"/>
              </a:rPr>
              <a:t>https://kyecac.ky.gov/about/Pages/Advisory-Council-Meeting-Documents.aspx</a:t>
            </a:r>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BB25D49-30B2-4611-9FEA-FBA3B0B9223D}" type="slidenum">
              <a:rPr lang="en-US" smtClean="0"/>
              <a:t>6</a:t>
            </a:fld>
            <a:endParaRPr lang="en-US" dirty="0"/>
          </a:p>
        </p:txBody>
      </p:sp>
    </p:spTree>
    <p:extLst>
      <p:ext uri="{BB962C8B-B14F-4D97-AF65-F5344CB8AC3E}">
        <p14:creationId xmlns:p14="http://schemas.microsoft.com/office/powerpoint/2010/main" val="1886010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Amy Neal</a:t>
            </a:r>
          </a:p>
          <a:p>
            <a:r>
              <a:rPr lang="en-US" sz="1200" b="1" kern="1200" dirty="0" smtClean="0">
                <a:solidFill>
                  <a:schemeClr val="tx1"/>
                </a:solidFill>
                <a:effectLst/>
                <a:latin typeface="+mn-lt"/>
                <a:ea typeface="+mn-ea"/>
                <a:cs typeface="+mn-cs"/>
              </a:rPr>
              <a:t>Focus:  </a:t>
            </a:r>
            <a:r>
              <a:rPr lang="en-US" sz="1200" kern="1200" dirty="0" smtClean="0">
                <a:solidFill>
                  <a:schemeClr val="tx1"/>
                </a:solidFill>
                <a:effectLst/>
                <a:latin typeface="+mn-lt"/>
                <a:ea typeface="+mn-ea"/>
                <a:cs typeface="+mn-cs"/>
              </a:rPr>
              <a:t>There are a lot of steps that we could take—what should we focus on now?</a:t>
            </a:r>
          </a:p>
          <a:p>
            <a:r>
              <a:rPr lang="en-US" sz="1200" b="1" kern="1200" dirty="0" smtClean="0">
                <a:solidFill>
                  <a:schemeClr val="tx1"/>
                </a:solidFill>
                <a:effectLst/>
                <a:latin typeface="+mn-lt"/>
                <a:ea typeface="+mn-ea"/>
                <a:cs typeface="+mn-cs"/>
              </a:rPr>
              <a:t>Efficiency:  </a:t>
            </a:r>
            <a:r>
              <a:rPr lang="en-US" sz="1200" kern="1200" dirty="0" smtClean="0">
                <a:solidFill>
                  <a:schemeClr val="tx1"/>
                </a:solidFill>
                <a:effectLst/>
                <a:latin typeface="+mn-lt"/>
                <a:ea typeface="+mn-ea"/>
                <a:cs typeface="+mn-cs"/>
              </a:rPr>
              <a:t>How do we reduce duplication and use resources in more efficient ways?</a:t>
            </a:r>
          </a:p>
          <a:p>
            <a:r>
              <a:rPr lang="en-US" sz="1200" b="1" kern="1200" dirty="0" smtClean="0">
                <a:solidFill>
                  <a:schemeClr val="tx1"/>
                </a:solidFill>
                <a:effectLst/>
                <a:latin typeface="+mn-lt"/>
                <a:ea typeface="+mn-ea"/>
                <a:cs typeface="+mn-cs"/>
              </a:rPr>
              <a:t>Accountability</a:t>
            </a:r>
            <a:r>
              <a:rPr lang="en-US" sz="1200" kern="1200" dirty="0" smtClean="0">
                <a:solidFill>
                  <a:schemeClr val="tx1"/>
                </a:solidFill>
                <a:effectLst/>
                <a:latin typeface="+mn-lt"/>
                <a:ea typeface="+mn-ea"/>
                <a:cs typeface="+mn-cs"/>
              </a:rPr>
              <a:t>:  How might we unite stakeholders to ensure children are on track before they enter kindergarten in every community?</a:t>
            </a:r>
          </a:p>
          <a:p>
            <a:r>
              <a:rPr lang="en-US" sz="1200" b="1" kern="1200" dirty="0" smtClean="0">
                <a:solidFill>
                  <a:schemeClr val="tx1"/>
                </a:solidFill>
                <a:effectLst/>
                <a:latin typeface="+mn-lt"/>
                <a:ea typeface="+mn-ea"/>
                <a:cs typeface="+mn-cs"/>
              </a:rPr>
              <a:t>Capacity:  </a:t>
            </a:r>
            <a:r>
              <a:rPr lang="en-US" sz="1200" kern="1200" dirty="0" smtClean="0">
                <a:solidFill>
                  <a:schemeClr val="tx1"/>
                </a:solidFill>
                <a:effectLst/>
                <a:latin typeface="+mn-lt"/>
                <a:ea typeface="+mn-ea"/>
                <a:cs typeface="+mn-cs"/>
              </a:rPr>
              <a:t>How do we build cross-sector systems to increase coordination and support?</a:t>
            </a:r>
          </a:p>
          <a:p>
            <a:r>
              <a:rPr lang="en-US" sz="1200" b="1" kern="1200" dirty="0" smtClean="0">
                <a:solidFill>
                  <a:schemeClr val="tx1"/>
                </a:solidFill>
                <a:effectLst/>
                <a:latin typeface="+mn-lt"/>
                <a:ea typeface="+mn-ea"/>
                <a:cs typeface="+mn-cs"/>
              </a:rPr>
              <a:t>Sustainability</a:t>
            </a:r>
            <a:r>
              <a:rPr lang="en-US" sz="1200" kern="1200" dirty="0" smtClean="0">
                <a:solidFill>
                  <a:schemeClr val="tx1"/>
                </a:solidFill>
                <a:effectLst/>
                <a:latin typeface="+mn-lt"/>
                <a:ea typeface="+mn-ea"/>
                <a:cs typeface="+mn-cs"/>
              </a:rPr>
              <a:t>:  How do we ensure the system will last?</a:t>
            </a:r>
          </a:p>
          <a:p>
            <a:r>
              <a:rPr lang="en-US" sz="1200" b="1" kern="1200" dirty="0" smtClean="0">
                <a:solidFill>
                  <a:schemeClr val="tx1"/>
                </a:solidFill>
                <a:effectLst/>
                <a:latin typeface="+mn-lt"/>
                <a:ea typeface="+mn-ea"/>
                <a:cs typeface="+mn-cs"/>
              </a:rPr>
              <a:t>Service:  </a:t>
            </a:r>
            <a:r>
              <a:rPr lang="en-US" sz="1200" kern="1200" dirty="0" smtClean="0">
                <a:solidFill>
                  <a:schemeClr val="tx1"/>
                </a:solidFill>
                <a:effectLst/>
                <a:latin typeface="+mn-lt"/>
                <a:ea typeface="+mn-ea"/>
                <a:cs typeface="+mn-cs"/>
              </a:rPr>
              <a:t>How can we ensure the system responds to the needs of families with young children?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By strengthening and cultivating strategic partnerships and by unifying and increasing accountability of the Early Childhood System, we will ensure that more children have a strong start.  –These are our TWO PRIORITIES.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The work you do locally is a critical part the strategic plan </a:t>
            </a:r>
          </a:p>
          <a:p>
            <a:pPr marL="228600" indent="-228600">
              <a:buAutoNum type="arabicPeriod" startAt="2"/>
            </a:pPr>
            <a:r>
              <a:rPr lang="en-US" sz="1200" kern="1200" dirty="0" smtClean="0">
                <a:solidFill>
                  <a:schemeClr val="tx1"/>
                </a:solidFill>
                <a:effectLst/>
                <a:latin typeface="+mn-lt"/>
                <a:ea typeface="+mn-ea"/>
                <a:cs typeface="+mn-cs"/>
              </a:rPr>
              <a:t>But without you—Kentucky cannot accomplish it’s mission.  Without Aiming for the Same Target…it’s just not possible</a:t>
            </a:r>
          </a:p>
          <a:p>
            <a:pPr marL="228600" indent="-228600">
              <a:buAutoNum type="arabicPeriod" startAt="2"/>
            </a:pP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By strengthening and cultivating strategic partnerships and by unifying and increasing accountability of the Early Childhood System, we will ensure that more children have a strong start.  –These are our TWO PRIORITIES.  </a:t>
            </a:r>
          </a:p>
          <a:p>
            <a:r>
              <a:rPr lang="en-US" sz="1200" kern="1200" dirty="0" smtClean="0">
                <a:solidFill>
                  <a:schemeClr val="tx1"/>
                </a:solidFill>
                <a:effectLst/>
                <a:latin typeface="+mn-lt"/>
                <a:ea typeface="+mn-ea"/>
                <a:cs typeface="+mn-cs"/>
              </a:rPr>
              <a:t>However, without YOU--we cannot reach our goal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indent="0">
              <a:buNone/>
            </a:pP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322D7-DE4F-4003-A570-299F2BD254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8490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Reinforce—how</a:t>
            </a:r>
            <a:r>
              <a:rPr lang="en-US" sz="1200" kern="1200" baseline="0" dirty="0" smtClean="0">
                <a:solidFill>
                  <a:schemeClr val="tx1"/>
                </a:solidFill>
                <a:effectLst/>
                <a:latin typeface="+mn-lt"/>
                <a:ea typeface="+mn-ea"/>
                <a:cs typeface="+mn-cs"/>
              </a:rPr>
              <a:t> </a:t>
            </a:r>
            <a:r>
              <a:rPr lang="en-US" sz="1200" b="1" i="1" u="sng" kern="1200" baseline="0" dirty="0" smtClean="0">
                <a:solidFill>
                  <a:schemeClr val="tx1"/>
                </a:solidFill>
                <a:effectLst/>
                <a:latin typeface="+mn-lt"/>
                <a:ea typeface="+mn-ea"/>
                <a:cs typeface="+mn-cs"/>
              </a:rPr>
              <a:t>Community Early Childhood Councils were designed to be and </a:t>
            </a:r>
            <a:r>
              <a:rPr lang="en-US" sz="1200" b="0" i="0" u="none" kern="1200" baseline="0" dirty="0" smtClean="0">
                <a:solidFill>
                  <a:schemeClr val="tx1"/>
                </a:solidFill>
                <a:effectLst/>
                <a:latin typeface="+mn-lt"/>
                <a:ea typeface="+mn-ea"/>
                <a:cs typeface="+mn-cs"/>
              </a:rPr>
              <a:t>are a critical piece of the puzzle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kern="1200" baseline="0" dirty="0" smtClean="0">
                <a:solidFill>
                  <a:schemeClr val="tx1"/>
                </a:solidFill>
                <a:effectLst/>
                <a:latin typeface="+mn-lt"/>
                <a:ea typeface="+mn-ea"/>
                <a:cs typeface="+mn-cs"/>
              </a:rPr>
              <a:t>Councils are designed to: United partnerships to positively impact policy and practice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kern="1200" baseline="0" dirty="0" smtClean="0">
                <a:solidFill>
                  <a:schemeClr val="tx1"/>
                </a:solidFill>
                <a:effectLst/>
                <a:latin typeface="+mn-lt"/>
                <a:ea typeface="+mn-ea"/>
                <a:cs typeface="+mn-cs"/>
              </a:rPr>
              <a:t>Ensure system respond to the needs of families with young children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u="sng" kern="1200" baseline="0" dirty="0" smtClean="0">
                <a:solidFill>
                  <a:schemeClr val="tx1"/>
                </a:solidFill>
                <a:effectLst/>
                <a:latin typeface="+mn-lt"/>
                <a:ea typeface="+mn-ea"/>
                <a:cs typeface="+mn-cs"/>
              </a:rPr>
              <a:t>Transition to Sally Shepherd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indent="0">
              <a:buNone/>
            </a:pP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322D7-DE4F-4003-A570-299F2BD254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676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kern="1200" dirty="0" smtClean="0">
                <a:solidFill>
                  <a:schemeClr val="tx1"/>
                </a:solidFill>
                <a:effectLst/>
                <a:latin typeface="+mn-lt"/>
                <a:ea typeface="+mn-ea"/>
                <a:cs typeface="+mn-cs"/>
              </a:rPr>
              <a:t>Sally Shepherd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34 Community Early Childhood Councils in 120   105 Counties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A</a:t>
            </a:r>
            <a:r>
              <a:rPr lang="en-US" sz="1200" b="0" kern="1200" baseline="0" dirty="0" smtClean="0">
                <a:solidFill>
                  <a:schemeClr val="tx1"/>
                </a:solidFill>
                <a:effectLst/>
                <a:latin typeface="+mn-lt"/>
                <a:ea typeface="+mn-ea"/>
                <a:cs typeface="+mn-cs"/>
              </a:rPr>
              <a:t> bit of a ‘call to action’.  We’re asking you to ‘recommit’:  What does your data say?</a:t>
            </a:r>
            <a:endParaRPr lang="en-US" sz="1200" b="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What are the strong programs in your community that are PROVEN to work for children?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kern="1200" dirty="0" smtClean="0">
                <a:solidFill>
                  <a:schemeClr val="tx1"/>
                </a:solidFill>
                <a:effectLst/>
                <a:latin typeface="+mn-lt"/>
                <a:ea typeface="+mn-ea"/>
                <a:cs typeface="+mn-cs"/>
              </a:rPr>
              <a:t>Transition</a:t>
            </a:r>
            <a:r>
              <a:rPr lang="en-US" sz="1200" b="1" u="sng" kern="1200" baseline="0" dirty="0" smtClean="0">
                <a:solidFill>
                  <a:schemeClr val="tx1"/>
                </a:solidFill>
                <a:effectLst/>
                <a:latin typeface="+mn-lt"/>
                <a:ea typeface="+mn-ea"/>
                <a:cs typeface="+mn-cs"/>
              </a:rPr>
              <a:t> to Jessica Cunningham</a:t>
            </a:r>
            <a:endParaRPr lang="en-US" sz="1200" b="1"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indent="0">
              <a:buNone/>
            </a:pP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322D7-DE4F-4003-A570-299F2BD254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980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35AC41-A73E-45DE-8281-D3D9C711A7CF}" type="datetimeFigureOut">
              <a:rPr lang="en-US" smtClean="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7F2C38-9EC4-4025-8845-7580610B8C3B}"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0265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153097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799989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190625" y="1151930"/>
            <a:ext cx="9810750" cy="2321719"/>
          </a:xfrm>
          <a:prstGeom prst="rect">
            <a:avLst/>
          </a:prstGeom>
        </p:spPr>
        <p:txBody>
          <a:bodyPr anchor="b"/>
          <a:lstStyle/>
          <a:p>
            <a:r>
              <a:t>Title Text</a:t>
            </a:r>
          </a:p>
        </p:txBody>
      </p:sp>
      <p:sp>
        <p:nvSpPr>
          <p:cNvPr id="12" name="Body Level One…"/>
          <p:cNvSpPr txBox="1">
            <a:spLocks noGrp="1"/>
          </p:cNvSpPr>
          <p:nvPr>
            <p:ph type="body" sz="quarter" idx="1"/>
          </p:nvPr>
        </p:nvSpPr>
        <p:spPr>
          <a:xfrm>
            <a:off x="1190625" y="3545086"/>
            <a:ext cx="9810750" cy="794742"/>
          </a:xfrm>
          <a:prstGeom prst="rect">
            <a:avLst/>
          </a:prstGeom>
        </p:spPr>
        <p:txBody>
          <a:bodyPr anchor="t"/>
          <a:lstStyle>
            <a:lvl1pPr marL="0" indent="0" algn="ctr">
              <a:spcBef>
                <a:spcPts val="0"/>
              </a:spcBef>
              <a:buSzTx/>
              <a:buNone/>
              <a:defRPr sz="2601">
                <a:latin typeface="IBM Plex Sans SemiBold"/>
                <a:ea typeface="IBM Plex Sans SemiBold"/>
                <a:cs typeface="IBM Plex Sans SemiBold"/>
                <a:sym typeface="IBM Plex Sans SemiBold"/>
              </a:defRPr>
            </a:lvl1pPr>
            <a:lvl2pPr marL="0" indent="0" algn="ctr">
              <a:spcBef>
                <a:spcPts val="0"/>
              </a:spcBef>
              <a:buSzTx/>
              <a:buNone/>
              <a:defRPr sz="2601">
                <a:latin typeface="IBM Plex Sans SemiBold"/>
                <a:ea typeface="IBM Plex Sans SemiBold"/>
                <a:cs typeface="IBM Plex Sans SemiBold"/>
                <a:sym typeface="IBM Plex Sans SemiBold"/>
              </a:defRPr>
            </a:lvl2pPr>
            <a:lvl3pPr marL="0" indent="0" algn="ctr">
              <a:spcBef>
                <a:spcPts val="0"/>
              </a:spcBef>
              <a:buSzTx/>
              <a:buNone/>
              <a:defRPr sz="2601">
                <a:latin typeface="IBM Plex Sans SemiBold"/>
                <a:ea typeface="IBM Plex Sans SemiBold"/>
                <a:cs typeface="IBM Plex Sans SemiBold"/>
                <a:sym typeface="IBM Plex Sans SemiBold"/>
              </a:defRPr>
            </a:lvl3pPr>
            <a:lvl4pPr marL="0" indent="0" algn="ctr">
              <a:spcBef>
                <a:spcPts val="0"/>
              </a:spcBef>
              <a:buSzTx/>
              <a:buNone/>
              <a:defRPr sz="2601">
                <a:latin typeface="IBM Plex Sans SemiBold"/>
                <a:ea typeface="IBM Plex Sans SemiBold"/>
                <a:cs typeface="IBM Plex Sans SemiBold"/>
                <a:sym typeface="IBM Plex Sans SemiBold"/>
              </a:defRPr>
            </a:lvl4pPr>
            <a:lvl5pPr marL="0" indent="0" algn="ctr">
              <a:spcBef>
                <a:spcPts val="0"/>
              </a:spcBef>
              <a:buSzTx/>
              <a:buNone/>
              <a:defRPr sz="2601">
                <a:latin typeface="IBM Plex Sans SemiBold"/>
                <a:ea typeface="IBM Plex Sans SemiBold"/>
                <a:cs typeface="IBM Plex Sans SemiBold"/>
                <a:sym typeface="IBM Plex Sans SemiBold"/>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dirty="0"/>
          </a:p>
        </p:txBody>
      </p:sp>
    </p:spTree>
    <p:extLst>
      <p:ext uri="{BB962C8B-B14F-4D97-AF65-F5344CB8AC3E}">
        <p14:creationId xmlns:p14="http://schemas.microsoft.com/office/powerpoint/2010/main" val="222230107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298406" y="446484"/>
            <a:ext cx="5000625" cy="5777508"/>
          </a:xfrm>
          <a:prstGeom prst="rect">
            <a:avLst/>
          </a:prstGeom>
        </p:spPr>
        <p:txBody>
          <a:bodyPr lIns="91439" tIns="45719" rIns="91439" bIns="45719" anchor="t">
            <a:noAutofit/>
          </a:bodyPr>
          <a:lstStyle/>
          <a:p>
            <a:endParaRPr dirty="0"/>
          </a:p>
        </p:txBody>
      </p:sp>
      <p:sp>
        <p:nvSpPr>
          <p:cNvPr id="39" name="Title Text"/>
          <p:cNvSpPr txBox="1">
            <a:spLocks noGrp="1"/>
          </p:cNvSpPr>
          <p:nvPr>
            <p:ph type="title"/>
          </p:nvPr>
        </p:nvSpPr>
        <p:spPr>
          <a:xfrm>
            <a:off x="892969" y="446484"/>
            <a:ext cx="5000625" cy="2803922"/>
          </a:xfrm>
          <a:prstGeom prst="rect">
            <a:avLst/>
          </a:prstGeom>
        </p:spPr>
        <p:txBody>
          <a:bodyPr anchor="b"/>
          <a:lstStyle>
            <a:lvl1pPr>
              <a:defRPr sz="4219" b="0">
                <a:solidFill>
                  <a:srgbClr val="000000"/>
                </a:solidFill>
                <a:latin typeface="+mn-lt"/>
                <a:ea typeface="+mn-ea"/>
                <a:cs typeface="+mn-cs"/>
                <a:sym typeface="Helvetica Neue Medium"/>
              </a:defRPr>
            </a:lvl1pPr>
          </a:lstStyle>
          <a:p>
            <a:r>
              <a:t>Title Text</a:t>
            </a:r>
          </a:p>
        </p:txBody>
      </p:sp>
      <p:sp>
        <p:nvSpPr>
          <p:cNvPr id="40" name="Body Level One…"/>
          <p:cNvSpPr txBox="1">
            <a:spLocks noGrp="1"/>
          </p:cNvSpPr>
          <p:nvPr>
            <p:ph type="body" sz="quarter" idx="1"/>
          </p:nvPr>
        </p:nvSpPr>
        <p:spPr>
          <a:xfrm>
            <a:off x="892969" y="3321844"/>
            <a:ext cx="5000625" cy="2893219"/>
          </a:xfrm>
          <a:prstGeom prst="rect">
            <a:avLst/>
          </a:prstGeom>
        </p:spPr>
        <p:txBody>
          <a:bodyPr anchor="t"/>
          <a:lstStyle>
            <a:lvl1pPr marL="0" indent="0" algn="ctr">
              <a:spcBef>
                <a:spcPts val="0"/>
              </a:spcBef>
              <a:buSzTx/>
              <a:buNone/>
              <a:defRPr sz="2601">
                <a:latin typeface="IBM Plex Sans SemiBold"/>
                <a:ea typeface="IBM Plex Sans SemiBold"/>
                <a:cs typeface="IBM Plex Sans SemiBold"/>
                <a:sym typeface="IBM Plex Sans SemiBold"/>
              </a:defRPr>
            </a:lvl1pPr>
            <a:lvl2pPr marL="0" indent="0" algn="ctr">
              <a:spcBef>
                <a:spcPts val="0"/>
              </a:spcBef>
              <a:buSzTx/>
              <a:buNone/>
              <a:defRPr sz="2601">
                <a:latin typeface="IBM Plex Sans SemiBold"/>
                <a:ea typeface="IBM Plex Sans SemiBold"/>
                <a:cs typeface="IBM Plex Sans SemiBold"/>
                <a:sym typeface="IBM Plex Sans SemiBold"/>
              </a:defRPr>
            </a:lvl2pPr>
            <a:lvl3pPr marL="0" indent="0" algn="ctr">
              <a:spcBef>
                <a:spcPts val="0"/>
              </a:spcBef>
              <a:buSzTx/>
              <a:buNone/>
              <a:defRPr sz="2601">
                <a:latin typeface="IBM Plex Sans SemiBold"/>
                <a:ea typeface="IBM Plex Sans SemiBold"/>
                <a:cs typeface="IBM Plex Sans SemiBold"/>
                <a:sym typeface="IBM Plex Sans SemiBold"/>
              </a:defRPr>
            </a:lvl3pPr>
            <a:lvl4pPr marL="0" indent="0" algn="ctr">
              <a:spcBef>
                <a:spcPts val="0"/>
              </a:spcBef>
              <a:buSzTx/>
              <a:buNone/>
              <a:defRPr sz="2601">
                <a:latin typeface="IBM Plex Sans SemiBold"/>
                <a:ea typeface="IBM Plex Sans SemiBold"/>
                <a:cs typeface="IBM Plex Sans SemiBold"/>
                <a:sym typeface="IBM Plex Sans SemiBold"/>
              </a:defRPr>
            </a:lvl4pPr>
            <a:lvl5pPr marL="0" indent="0" algn="ctr">
              <a:spcBef>
                <a:spcPts val="0"/>
              </a:spcBef>
              <a:buSzTx/>
              <a:buNone/>
              <a:defRPr sz="2601">
                <a:latin typeface="IBM Plex Sans SemiBold"/>
                <a:ea typeface="IBM Plex Sans SemiBold"/>
                <a:cs typeface="IBM Plex Sans SemiBold"/>
                <a:sym typeface="IBM Plex Sans SemiBold"/>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25949572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6954810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92350447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298406" y="1821656"/>
            <a:ext cx="5000625" cy="4420195"/>
          </a:xfrm>
          <a:prstGeom prst="rect">
            <a:avLst/>
          </a:prstGeom>
        </p:spPr>
        <p:txBody>
          <a:bodyPr lIns="91439" tIns="45719" rIns="91439" bIns="45719" anchor="t">
            <a:noAutofit/>
          </a:bodyPr>
          <a:lstStyle/>
          <a:p>
            <a:endParaRPr dirty="0"/>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892969" y="1821656"/>
            <a:ext cx="5000625" cy="4420195"/>
          </a:xfrm>
          <a:prstGeom prst="rect">
            <a:avLst/>
          </a:prstGeom>
        </p:spPr>
        <p:txBody>
          <a:bodyPr/>
          <a:lstStyle>
            <a:lvl1pPr marL="241093" indent="-241093">
              <a:spcBef>
                <a:spcPts val="2250"/>
              </a:spcBef>
              <a:defRPr sz="1969"/>
            </a:lvl1pPr>
            <a:lvl2pPr marL="482186" indent="-241093">
              <a:spcBef>
                <a:spcPts val="2250"/>
              </a:spcBef>
              <a:defRPr sz="1969"/>
            </a:lvl2pPr>
            <a:lvl3pPr marL="723279" indent="-241093">
              <a:spcBef>
                <a:spcPts val="2250"/>
              </a:spcBef>
              <a:defRPr sz="1969"/>
            </a:lvl3pPr>
            <a:lvl4pPr marL="964372" indent="-241093">
              <a:spcBef>
                <a:spcPts val="2250"/>
              </a:spcBef>
              <a:defRPr sz="1969"/>
            </a:lvl4pPr>
            <a:lvl5pPr marL="1205465" indent="-241093">
              <a:spcBef>
                <a:spcPts val="2250"/>
              </a:spcBef>
              <a:defRPr sz="1969"/>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5933329" y="6536531"/>
            <a:ext cx="278923" cy="275717"/>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dirty="0"/>
          </a:p>
        </p:txBody>
      </p:sp>
    </p:spTree>
    <p:extLst>
      <p:ext uri="{BB962C8B-B14F-4D97-AF65-F5344CB8AC3E}">
        <p14:creationId xmlns:p14="http://schemas.microsoft.com/office/powerpoint/2010/main" val="226327909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892969" y="892969"/>
            <a:ext cx="10406063"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50077108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298406" y="3580805"/>
            <a:ext cx="5000625" cy="2652117"/>
          </a:xfrm>
          <a:prstGeom prst="rect">
            <a:avLst/>
          </a:prstGeom>
        </p:spPr>
        <p:txBody>
          <a:bodyPr lIns="91439" tIns="45719" rIns="91439" bIns="45719" anchor="t">
            <a:noAutofit/>
          </a:bodyPr>
          <a:lstStyle/>
          <a:p>
            <a:endParaRPr dirty="0"/>
          </a:p>
        </p:txBody>
      </p:sp>
      <p:sp>
        <p:nvSpPr>
          <p:cNvPr id="84" name="Image"/>
          <p:cNvSpPr>
            <a:spLocks noGrp="1"/>
          </p:cNvSpPr>
          <p:nvPr>
            <p:ph type="pic" sz="quarter" idx="14"/>
          </p:nvPr>
        </p:nvSpPr>
        <p:spPr>
          <a:xfrm>
            <a:off x="6298406" y="625078"/>
            <a:ext cx="5000625" cy="2652117"/>
          </a:xfrm>
          <a:prstGeom prst="rect">
            <a:avLst/>
          </a:prstGeom>
        </p:spPr>
        <p:txBody>
          <a:bodyPr lIns="91439" tIns="45719" rIns="91439" bIns="45719" anchor="t">
            <a:noAutofit/>
          </a:bodyPr>
          <a:lstStyle/>
          <a:p>
            <a:endParaRPr dirty="0"/>
          </a:p>
        </p:txBody>
      </p:sp>
      <p:sp>
        <p:nvSpPr>
          <p:cNvPr id="85" name="Image"/>
          <p:cNvSpPr>
            <a:spLocks noGrp="1"/>
          </p:cNvSpPr>
          <p:nvPr>
            <p:ph type="pic" sz="half" idx="15"/>
          </p:nvPr>
        </p:nvSpPr>
        <p:spPr>
          <a:xfrm>
            <a:off x="892969" y="625078"/>
            <a:ext cx="5000625" cy="5607844"/>
          </a:xfrm>
          <a:prstGeom prst="rect">
            <a:avLst/>
          </a:prstGeom>
        </p:spPr>
        <p:txBody>
          <a:bodyPr lIns="91439" tIns="45719" rIns="91439" bIns="45719" anchor="t">
            <a:noAutofit/>
          </a:bodyPr>
          <a:lstStyle/>
          <a:p>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12825582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190625" y="4473773"/>
            <a:ext cx="9810750" cy="362215"/>
          </a:xfrm>
          <a:prstGeom prst="rect">
            <a:avLst/>
          </a:prstGeom>
        </p:spPr>
        <p:txBody>
          <a:bodyPr anchor="t">
            <a:spAutoFit/>
          </a:bodyPr>
          <a:lstStyle>
            <a:lvl1pPr marL="0" indent="0" algn="ctr">
              <a:spcBef>
                <a:spcPts val="0"/>
              </a:spcBef>
              <a:buSzTx/>
              <a:buNone/>
              <a:defRPr sz="1687" i="1"/>
            </a:lvl1pPr>
          </a:lstStyle>
          <a:p>
            <a:r>
              <a:t>–Johnny Appleseed</a:t>
            </a:r>
          </a:p>
        </p:txBody>
      </p:sp>
      <p:sp>
        <p:nvSpPr>
          <p:cNvPr id="94" name="“Type a quote here.”"/>
          <p:cNvSpPr txBox="1">
            <a:spLocks noGrp="1"/>
          </p:cNvSpPr>
          <p:nvPr>
            <p:ph type="body" sz="quarter" idx="14"/>
          </p:nvPr>
        </p:nvSpPr>
        <p:spPr>
          <a:xfrm>
            <a:off x="1190625" y="2979432"/>
            <a:ext cx="9810750" cy="470513"/>
          </a:xfrm>
          <a:prstGeom prst="rect">
            <a:avLst/>
          </a:prstGeom>
        </p:spPr>
        <p:txBody>
          <a:bodyPr>
            <a:spAutoFit/>
          </a:bodyPr>
          <a:lstStyle>
            <a:lvl1pPr marL="0" indent="0" algn="ctr">
              <a:spcBef>
                <a:spcPts val="0"/>
              </a:spcBef>
              <a:buSzTx/>
              <a:buNone/>
              <a:defRPr sz="2391">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56242806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
        <p:nvSpPr>
          <p:cNvPr id="7" name="Rectangle 6"/>
          <p:cNvSpPr/>
          <p:nvPr userDrawn="1"/>
        </p:nvSpPr>
        <p:spPr>
          <a:xfrm>
            <a:off x="1" y="6219825"/>
            <a:ext cx="12192000" cy="64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760373" y="6311265"/>
            <a:ext cx="1296690" cy="457200"/>
          </a:xfrm>
          <a:prstGeom prst="rect">
            <a:avLst/>
          </a:prstGeom>
        </p:spPr>
      </p:pic>
      <p:pic>
        <p:nvPicPr>
          <p:cNvPr id="9" name="Picture 17" descr="logo-sisep.png"/>
          <p:cNvPicPr>
            <a:picLocks noChangeAspect="1"/>
          </p:cNvPicPr>
          <p:nvPr userDrawn="1"/>
        </p:nvPicPr>
        <p:blipFill>
          <a:blip r:embed="rId3">
            <a:alphaModFix amt="67000"/>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0" y="6219825"/>
            <a:ext cx="2179319" cy="636691"/>
          </a:xfrm>
          <a:prstGeom prst="rect">
            <a:avLst/>
          </a:prstGeom>
          <a:noFill/>
          <a:ln w="9525">
            <a:noFill/>
            <a:miter lim="800000"/>
            <a:headEnd/>
            <a:tailEnd/>
          </a:ln>
        </p:spPr>
      </p:pic>
    </p:spTree>
    <p:extLst>
      <p:ext uri="{BB962C8B-B14F-4D97-AF65-F5344CB8AC3E}">
        <p14:creationId xmlns:p14="http://schemas.microsoft.com/office/powerpoint/2010/main" val="202085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2192000" cy="6858000"/>
          </a:xfrm>
          <a:prstGeom prst="rect">
            <a:avLst/>
          </a:prstGeom>
        </p:spPr>
        <p:txBody>
          <a:bodyPr lIns="91439" tIns="45719" rIns="91439" bIns="45719" anchor="t">
            <a:noAutofit/>
          </a:bodyPr>
          <a:lstStyle/>
          <a:p>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83331067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5731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5393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8/25/2020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831107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8/25/2020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fontAlgn="auto">
              <a:spcBef>
                <a:spcPts val="0"/>
              </a:spcBef>
              <a:spcAft>
                <a:spcPts val="0"/>
              </a:spcAft>
            </a:pPr>
            <a:fld id="{02C6226A-7927-47FA-9DEE-18838069DC83}" type="slidenum">
              <a:rPr lang="en-US" smtClean="0">
                <a:solidFill>
                  <a:srgbClr val="242C3C"/>
                </a:solidFill>
                <a:latin typeface="Arial"/>
                <a:ea typeface=""/>
              </a:rPr>
              <a:pPr fontAlgn="auto">
                <a:spcBef>
                  <a:spcPts val="0"/>
                </a:spcBef>
                <a:spcAft>
                  <a:spcPts val="0"/>
                </a:spcAft>
              </a:pPr>
              <a:t>‹#›</a:t>
            </a:fld>
            <a:endParaRPr lang="en-US" dirty="0">
              <a:solidFill>
                <a:srgbClr val="242C3C"/>
              </a:solidFill>
              <a:latin typeface="Arial"/>
              <a:ea typeface=""/>
            </a:endParaRPr>
          </a:p>
        </p:txBody>
      </p:sp>
    </p:spTree>
    <p:extLst>
      <p:ext uri="{BB962C8B-B14F-4D97-AF65-F5344CB8AC3E}">
        <p14:creationId xmlns:p14="http://schemas.microsoft.com/office/powerpoint/2010/main" val="30660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8/25/2020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483230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t>8/25/2020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942601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71445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8/25/2020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41747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92969" y="178594"/>
            <a:ext cx="10406063" cy="15180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92969" y="1821656"/>
            <a:ext cx="10406063" cy="44201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33329" y="6536531"/>
            <a:ext cx="278923" cy="275717"/>
          </a:xfrm>
          <a:prstGeom prst="rect">
            <a:avLst/>
          </a:prstGeom>
          <a:ln w="12700">
            <a:miter lim="400000"/>
          </a:ln>
        </p:spPr>
        <p:txBody>
          <a:bodyPr wrap="none" lIns="50800" tIns="50800" rIns="50800" bIns="50800">
            <a:spAutoFit/>
          </a:bodyPr>
          <a:lstStyle>
            <a:lvl1pPr>
              <a:defRPr sz="1125" b="0">
                <a:latin typeface="Helvetica Neue Light"/>
                <a:ea typeface="Helvetica Neue Light"/>
                <a:cs typeface="Helvetica Neue Light"/>
                <a:sym typeface="Helvetica Neue Light"/>
              </a:defRPr>
            </a:lvl1pPr>
          </a:lstStyle>
          <a:p>
            <a:fld id="{86CB4B4D-7CA3-9044-876B-883B54F8677D}" type="slidenum">
              <a:t>‹#›</a:t>
            </a:fld>
            <a:endParaRPr dirty="0"/>
          </a:p>
        </p:txBody>
      </p:sp>
    </p:spTree>
    <p:extLst>
      <p:ext uri="{BB962C8B-B14F-4D97-AF65-F5344CB8AC3E}">
        <p14:creationId xmlns:p14="http://schemas.microsoft.com/office/powerpoint/2010/main" val="28271401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ransition spd="med"/>
  <p:txStyles>
    <p:titleStyle>
      <a:lvl1pPr marL="0" marR="0" indent="0" algn="ctr" defTabSz="410751" rtl="0" latinLnBrk="0">
        <a:lnSpc>
          <a:spcPct val="100000"/>
        </a:lnSpc>
        <a:spcBef>
          <a:spcPts val="0"/>
        </a:spcBef>
        <a:spcAft>
          <a:spcPts val="0"/>
        </a:spcAft>
        <a:buClrTx/>
        <a:buSzTx/>
        <a:buFontTx/>
        <a:buNone/>
        <a:tabLst/>
        <a:defRPr sz="5906" b="1" i="0" u="none" strike="noStrike" cap="none" spc="0" baseline="0">
          <a:ln>
            <a:noFill/>
          </a:ln>
          <a:solidFill>
            <a:srgbClr val="FFFFFF"/>
          </a:solidFill>
          <a:uFillTx/>
          <a:latin typeface="+mj-lt"/>
          <a:ea typeface="+mj-ea"/>
          <a:cs typeface="+mj-cs"/>
          <a:sym typeface="IBM Plex Sans"/>
        </a:defRPr>
      </a:lvl1pPr>
      <a:lvl2pPr marL="0" marR="0" indent="0" algn="ctr" defTabSz="410751" rtl="0" latinLnBrk="0">
        <a:lnSpc>
          <a:spcPct val="100000"/>
        </a:lnSpc>
        <a:spcBef>
          <a:spcPts val="0"/>
        </a:spcBef>
        <a:spcAft>
          <a:spcPts val="0"/>
        </a:spcAft>
        <a:buClrTx/>
        <a:buSzTx/>
        <a:buFontTx/>
        <a:buNone/>
        <a:tabLst/>
        <a:defRPr sz="5906" b="1" i="0" u="none" strike="noStrike" cap="none" spc="0" baseline="0">
          <a:ln>
            <a:noFill/>
          </a:ln>
          <a:solidFill>
            <a:srgbClr val="FFFFFF"/>
          </a:solidFill>
          <a:uFillTx/>
          <a:latin typeface="+mj-lt"/>
          <a:ea typeface="+mj-ea"/>
          <a:cs typeface="+mj-cs"/>
          <a:sym typeface="IBM Plex Sans"/>
        </a:defRPr>
      </a:lvl2pPr>
      <a:lvl3pPr marL="0" marR="0" indent="0" algn="ctr" defTabSz="410751" rtl="0" latinLnBrk="0">
        <a:lnSpc>
          <a:spcPct val="100000"/>
        </a:lnSpc>
        <a:spcBef>
          <a:spcPts val="0"/>
        </a:spcBef>
        <a:spcAft>
          <a:spcPts val="0"/>
        </a:spcAft>
        <a:buClrTx/>
        <a:buSzTx/>
        <a:buFontTx/>
        <a:buNone/>
        <a:tabLst/>
        <a:defRPr sz="5906" b="1" i="0" u="none" strike="noStrike" cap="none" spc="0" baseline="0">
          <a:ln>
            <a:noFill/>
          </a:ln>
          <a:solidFill>
            <a:srgbClr val="FFFFFF"/>
          </a:solidFill>
          <a:uFillTx/>
          <a:latin typeface="+mj-lt"/>
          <a:ea typeface="+mj-ea"/>
          <a:cs typeface="+mj-cs"/>
          <a:sym typeface="IBM Plex Sans"/>
        </a:defRPr>
      </a:lvl3pPr>
      <a:lvl4pPr marL="0" marR="0" indent="0" algn="ctr" defTabSz="410751" rtl="0" latinLnBrk="0">
        <a:lnSpc>
          <a:spcPct val="100000"/>
        </a:lnSpc>
        <a:spcBef>
          <a:spcPts val="0"/>
        </a:spcBef>
        <a:spcAft>
          <a:spcPts val="0"/>
        </a:spcAft>
        <a:buClrTx/>
        <a:buSzTx/>
        <a:buFontTx/>
        <a:buNone/>
        <a:tabLst/>
        <a:defRPr sz="5906" b="1" i="0" u="none" strike="noStrike" cap="none" spc="0" baseline="0">
          <a:ln>
            <a:noFill/>
          </a:ln>
          <a:solidFill>
            <a:srgbClr val="FFFFFF"/>
          </a:solidFill>
          <a:uFillTx/>
          <a:latin typeface="+mj-lt"/>
          <a:ea typeface="+mj-ea"/>
          <a:cs typeface="+mj-cs"/>
          <a:sym typeface="IBM Plex Sans"/>
        </a:defRPr>
      </a:lvl4pPr>
      <a:lvl5pPr marL="0" marR="0" indent="0" algn="ctr" defTabSz="410751" rtl="0" latinLnBrk="0">
        <a:lnSpc>
          <a:spcPct val="100000"/>
        </a:lnSpc>
        <a:spcBef>
          <a:spcPts val="0"/>
        </a:spcBef>
        <a:spcAft>
          <a:spcPts val="0"/>
        </a:spcAft>
        <a:buClrTx/>
        <a:buSzTx/>
        <a:buFontTx/>
        <a:buNone/>
        <a:tabLst/>
        <a:defRPr sz="5906" b="1" i="0" u="none" strike="noStrike" cap="none" spc="0" baseline="0">
          <a:ln>
            <a:noFill/>
          </a:ln>
          <a:solidFill>
            <a:srgbClr val="FFFFFF"/>
          </a:solidFill>
          <a:uFillTx/>
          <a:latin typeface="+mj-lt"/>
          <a:ea typeface="+mj-ea"/>
          <a:cs typeface="+mj-cs"/>
          <a:sym typeface="IBM Plex Sans"/>
        </a:defRPr>
      </a:lvl5pPr>
      <a:lvl6pPr marL="0" marR="0" indent="0" algn="ctr" defTabSz="410751" rtl="0" latinLnBrk="0">
        <a:lnSpc>
          <a:spcPct val="100000"/>
        </a:lnSpc>
        <a:spcBef>
          <a:spcPts val="0"/>
        </a:spcBef>
        <a:spcAft>
          <a:spcPts val="0"/>
        </a:spcAft>
        <a:buClrTx/>
        <a:buSzTx/>
        <a:buFontTx/>
        <a:buNone/>
        <a:tabLst/>
        <a:defRPr sz="5906" b="1" i="0" u="none" strike="noStrike" cap="none" spc="0" baseline="0">
          <a:ln>
            <a:noFill/>
          </a:ln>
          <a:solidFill>
            <a:srgbClr val="FFFFFF"/>
          </a:solidFill>
          <a:uFillTx/>
          <a:latin typeface="+mj-lt"/>
          <a:ea typeface="+mj-ea"/>
          <a:cs typeface="+mj-cs"/>
          <a:sym typeface="IBM Plex Sans"/>
        </a:defRPr>
      </a:lvl6pPr>
      <a:lvl7pPr marL="0" marR="0" indent="0" algn="ctr" defTabSz="410751" rtl="0" latinLnBrk="0">
        <a:lnSpc>
          <a:spcPct val="100000"/>
        </a:lnSpc>
        <a:spcBef>
          <a:spcPts val="0"/>
        </a:spcBef>
        <a:spcAft>
          <a:spcPts val="0"/>
        </a:spcAft>
        <a:buClrTx/>
        <a:buSzTx/>
        <a:buFontTx/>
        <a:buNone/>
        <a:tabLst/>
        <a:defRPr sz="5906" b="1" i="0" u="none" strike="noStrike" cap="none" spc="0" baseline="0">
          <a:ln>
            <a:noFill/>
          </a:ln>
          <a:solidFill>
            <a:srgbClr val="FFFFFF"/>
          </a:solidFill>
          <a:uFillTx/>
          <a:latin typeface="+mj-lt"/>
          <a:ea typeface="+mj-ea"/>
          <a:cs typeface="+mj-cs"/>
          <a:sym typeface="IBM Plex Sans"/>
        </a:defRPr>
      </a:lvl7pPr>
      <a:lvl8pPr marL="0" marR="0" indent="0" algn="ctr" defTabSz="410751" rtl="0" latinLnBrk="0">
        <a:lnSpc>
          <a:spcPct val="100000"/>
        </a:lnSpc>
        <a:spcBef>
          <a:spcPts val="0"/>
        </a:spcBef>
        <a:spcAft>
          <a:spcPts val="0"/>
        </a:spcAft>
        <a:buClrTx/>
        <a:buSzTx/>
        <a:buFontTx/>
        <a:buNone/>
        <a:tabLst/>
        <a:defRPr sz="5906" b="1" i="0" u="none" strike="noStrike" cap="none" spc="0" baseline="0">
          <a:ln>
            <a:noFill/>
          </a:ln>
          <a:solidFill>
            <a:srgbClr val="FFFFFF"/>
          </a:solidFill>
          <a:uFillTx/>
          <a:latin typeface="+mj-lt"/>
          <a:ea typeface="+mj-ea"/>
          <a:cs typeface="+mj-cs"/>
          <a:sym typeface="IBM Plex Sans"/>
        </a:defRPr>
      </a:lvl8pPr>
      <a:lvl9pPr marL="0" marR="0" indent="0" algn="ctr" defTabSz="410751" rtl="0" latinLnBrk="0">
        <a:lnSpc>
          <a:spcPct val="100000"/>
        </a:lnSpc>
        <a:spcBef>
          <a:spcPts val="0"/>
        </a:spcBef>
        <a:spcAft>
          <a:spcPts val="0"/>
        </a:spcAft>
        <a:buClrTx/>
        <a:buSzTx/>
        <a:buFontTx/>
        <a:buNone/>
        <a:tabLst/>
        <a:defRPr sz="5906" b="1" i="0" u="none" strike="noStrike" cap="none" spc="0" baseline="0">
          <a:ln>
            <a:noFill/>
          </a:ln>
          <a:solidFill>
            <a:srgbClr val="FFFFFF"/>
          </a:solidFill>
          <a:uFillTx/>
          <a:latin typeface="+mj-lt"/>
          <a:ea typeface="+mj-ea"/>
          <a:cs typeface="+mj-cs"/>
          <a:sym typeface="IBM Plex Sans"/>
        </a:defRPr>
      </a:lvl9pPr>
    </p:titleStyle>
    <p:bodyStyle>
      <a:lvl1pPr marL="312528"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1pPr>
      <a:lvl2pPr marL="625056"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2pPr>
      <a:lvl3pPr marL="937584"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3pPr>
      <a:lvl4pPr marL="1250112"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4pPr>
      <a:lvl5pPr marL="1562640"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5pPr>
      <a:lvl6pPr marL="1875168"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6pPr>
      <a:lvl7pPr marL="2187696"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7pPr>
      <a:lvl8pPr marL="2500224"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8pPr>
      <a:lvl9pPr marL="2812752"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1pPr>
      <a:lvl2pPr marL="0" marR="0" indent="160729"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2pPr>
      <a:lvl3pPr marL="0" marR="0" indent="321457"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3pPr>
      <a:lvl4pPr marL="0" marR="0" indent="482186"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4pPr>
      <a:lvl5pPr marL="0" marR="0" indent="642915"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5pPr>
      <a:lvl6pPr marL="0" marR="0" indent="803643"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6pPr>
      <a:lvl7pPr marL="0" marR="0" indent="964372"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7pPr>
      <a:lvl8pPr marL="0" marR="0" indent="1125101"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8pPr>
      <a:lvl9pPr marL="0" marR="0" indent="1285829"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3571" y="4348717"/>
            <a:ext cx="10307154" cy="24314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prstClr val="black"/>
                </a:solidFill>
                <a:latin typeface="Arial" panose="020B0604020202020204" pitchFamily="34" charset="0"/>
                <a:cs typeface="Arial" panose="020B0604020202020204" pitchFamily="34" charset="0"/>
              </a:rPr>
              <a:t>Welcome and Thank You!</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altLang="en-US" sz="2400" dirty="0" smtClean="0">
                <a:solidFill>
                  <a:prstClr val="black"/>
                </a:solidFill>
                <a:latin typeface="Arial" panose="020B0604020202020204" pitchFamily="34" charset="0"/>
                <a:ea typeface="MS PGothic" charset="-128"/>
                <a:cs typeface="Arial" panose="020B0604020202020204" pitchFamily="34" charset="0"/>
              </a:rPr>
              <a:t>Please Remeber to Mute your Mics                                                                                Call </a:t>
            </a:r>
            <a:r>
              <a:rPr lang="pt-BR" altLang="en-US" sz="2400" dirty="0">
                <a:solidFill>
                  <a:prstClr val="black"/>
                </a:solidFill>
                <a:latin typeface="Arial" panose="020B0604020202020204" pitchFamily="34" charset="0"/>
                <a:ea typeface="MS PGothic" charset="-128"/>
                <a:cs typeface="Arial" panose="020B0604020202020204" pitchFamily="34" charset="0"/>
              </a:rPr>
              <a:t>in: </a:t>
            </a:r>
            <a:r>
              <a:rPr lang="pt-BR" altLang="en-US" sz="2400" dirty="0" smtClean="0">
                <a:solidFill>
                  <a:prstClr val="black"/>
                </a:solidFill>
                <a:latin typeface="Arial" panose="020B0604020202020204" pitchFamily="34" charset="0"/>
                <a:ea typeface="MS PGothic" charset="-128"/>
                <a:cs typeface="Arial" panose="020B0604020202020204" pitchFamily="34" charset="0"/>
              </a:rPr>
              <a:t>+1-415-655-0002</a:t>
            </a: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pt-BR" altLang="en-US" sz="2400" dirty="0" smtClean="0">
                <a:solidFill>
                  <a:prstClr val="black"/>
                </a:solidFill>
                <a:latin typeface="Arial" panose="020B0604020202020204" pitchFamily="34" charset="0"/>
                <a:ea typeface="MS PGothic" charset="-128"/>
                <a:cs typeface="Arial" panose="020B0604020202020204" pitchFamily="34" charset="0"/>
              </a:rPr>
              <a:t>Meeting </a:t>
            </a:r>
            <a:r>
              <a:rPr lang="pt-BR" altLang="en-US" sz="2400" dirty="0">
                <a:solidFill>
                  <a:prstClr val="black"/>
                </a:solidFill>
                <a:latin typeface="Arial" panose="020B0604020202020204" pitchFamily="34" charset="0"/>
                <a:ea typeface="MS PGothic" charset="-128"/>
                <a:cs typeface="Arial" panose="020B0604020202020204" pitchFamily="34" charset="0"/>
              </a:rPr>
              <a:t>number (access code): 132 097 3363</a:t>
            </a:r>
          </a:p>
          <a:p>
            <a:pPr lvl="0" algn="ctr">
              <a:spcBef>
                <a:spcPct val="0"/>
              </a:spcBef>
              <a:defRPr/>
            </a:pPr>
            <a:r>
              <a:rPr lang="pt-BR" altLang="en-US" sz="2400" dirty="0">
                <a:solidFill>
                  <a:prstClr val="black"/>
                </a:solidFill>
                <a:latin typeface="Arial" panose="020B0604020202020204" pitchFamily="34" charset="0"/>
                <a:ea typeface="MS PGothic" charset="-128"/>
                <a:cs typeface="Arial" panose="020B0604020202020204" pitchFamily="34" charset="0"/>
              </a:rPr>
              <a:t>Password: s9UtyWAMD65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3617349" y="-151589"/>
            <a:ext cx="4399599" cy="4393980"/>
          </a:xfrm>
          <a:prstGeom prst="rect">
            <a:avLst/>
          </a:prstGeom>
        </p:spPr>
      </p:pic>
    </p:spTree>
    <p:extLst>
      <p:ext uri="{BB962C8B-B14F-4D97-AF65-F5344CB8AC3E}">
        <p14:creationId xmlns:p14="http://schemas.microsoft.com/office/powerpoint/2010/main" val="336770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A2264"/>
        </a:solidFill>
        <a:effectLst/>
      </p:bgPr>
    </p:bg>
    <p:spTree>
      <p:nvGrpSpPr>
        <p:cNvPr id="1" name=""/>
        <p:cNvGrpSpPr/>
        <p:nvPr/>
      </p:nvGrpSpPr>
      <p:grpSpPr>
        <a:xfrm>
          <a:off x="0" y="0"/>
          <a:ext cx="0" cy="0"/>
          <a:chOff x="0" y="0"/>
          <a:chExt cx="0" cy="0"/>
        </a:xfrm>
      </p:grpSpPr>
      <p:sp>
        <p:nvSpPr>
          <p:cNvPr id="119" name="Kentucky Center for Statistics"/>
          <p:cNvSpPr txBox="1">
            <a:spLocks noGrp="1"/>
          </p:cNvSpPr>
          <p:nvPr>
            <p:ph type="ctrTitle"/>
          </p:nvPr>
        </p:nvSpPr>
        <p:spPr>
          <a:xfrm>
            <a:off x="1995419" y="138075"/>
            <a:ext cx="8201163" cy="1435932"/>
          </a:xfrm>
          <a:prstGeom prst="rect">
            <a:avLst/>
          </a:prstGeom>
        </p:spPr>
        <p:txBody>
          <a:bodyPr anchor="ctr">
            <a:normAutofit fontScale="90000"/>
          </a:bodyPr>
          <a:lstStyle>
            <a:lvl1pPr defTabSz="420624">
              <a:defRPr sz="6480"/>
            </a:lvl1pPr>
          </a:lstStyle>
          <a:p>
            <a:r>
              <a:rPr dirty="0"/>
              <a:t>Kentucky Center for Statistics</a:t>
            </a:r>
          </a:p>
        </p:txBody>
      </p:sp>
      <p:sp>
        <p:nvSpPr>
          <p:cNvPr id="120" name="May 2018"/>
          <p:cNvSpPr txBox="1">
            <a:spLocks noGrp="1"/>
          </p:cNvSpPr>
          <p:nvPr>
            <p:ph type="subTitle" sz="quarter" idx="1"/>
          </p:nvPr>
        </p:nvSpPr>
        <p:spPr>
          <a:xfrm>
            <a:off x="2416969" y="5989922"/>
            <a:ext cx="7358063" cy="794743"/>
          </a:xfrm>
          <a:prstGeom prst="rect">
            <a:avLst/>
          </a:prstGeom>
        </p:spPr>
        <p:txBody>
          <a:bodyPr anchor="ctr"/>
          <a:lstStyle>
            <a:lvl1pPr>
              <a:defRPr sz="3000">
                <a:solidFill>
                  <a:srgbClr val="929292"/>
                </a:solidFill>
              </a:defRPr>
            </a:lvl1pPr>
          </a:lstStyle>
          <a:p>
            <a:r>
              <a:rPr lang="en-US" dirty="0" smtClean="0"/>
              <a:t>August 2020</a:t>
            </a:r>
            <a:endParaRPr dirty="0"/>
          </a:p>
        </p:txBody>
      </p:sp>
      <p:sp>
        <p:nvSpPr>
          <p:cNvPr id="121" name="Uniting our data"/>
          <p:cNvSpPr txBox="1"/>
          <p:nvPr/>
        </p:nvSpPr>
        <p:spPr>
          <a:xfrm>
            <a:off x="5909428" y="3031629"/>
            <a:ext cx="3473402" cy="794742"/>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normAutofit/>
          </a:bodyPr>
          <a:lstStyle>
            <a:lvl1pPr>
              <a:defRPr b="0">
                <a:solidFill>
                  <a:srgbClr val="FFFFFF"/>
                </a:solidFill>
                <a:latin typeface="IBM Plex Sans SemiBold"/>
                <a:ea typeface="IBM Plex Sans SemiBold"/>
                <a:cs typeface="IBM Plex Sans SemiBold"/>
                <a:sym typeface="IBM Plex Sans SemiBold"/>
              </a:defRPr>
            </a:lvl1pPr>
          </a:lstStyle>
          <a:p>
            <a:pPr algn="ctr" defTabSz="410751" hangingPunct="0">
              <a:defRPr/>
            </a:pPr>
            <a:r>
              <a:rPr sz="1687" kern="0" dirty="0"/>
              <a:t>Uniting our data</a:t>
            </a:r>
          </a:p>
        </p:txBody>
      </p:sp>
      <p:sp>
        <p:nvSpPr>
          <p:cNvPr id="122" name="Informing our Commonwealth"/>
          <p:cNvSpPr txBox="1"/>
          <p:nvPr/>
        </p:nvSpPr>
        <p:spPr>
          <a:xfrm>
            <a:off x="6040162" y="3540621"/>
            <a:ext cx="3468066" cy="794742"/>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normAutofit/>
          </a:bodyPr>
          <a:lstStyle>
            <a:lvl1pPr>
              <a:defRPr b="0">
                <a:solidFill>
                  <a:srgbClr val="FFFFFF"/>
                </a:solidFill>
                <a:latin typeface="IBM Plex Sans SemiBold"/>
                <a:ea typeface="IBM Plex Sans SemiBold"/>
                <a:cs typeface="IBM Plex Sans SemiBold"/>
                <a:sym typeface="IBM Plex Sans SemiBold"/>
              </a:defRPr>
            </a:lvl1pPr>
          </a:lstStyle>
          <a:p>
            <a:pPr algn="ctr" defTabSz="410751" hangingPunct="0">
              <a:defRPr/>
            </a:pPr>
            <a:r>
              <a:rPr sz="1687" kern="0" dirty="0"/>
              <a:t>Informing our Commonwealth</a:t>
            </a:r>
          </a:p>
        </p:txBody>
      </p:sp>
      <p:pic>
        <p:nvPicPr>
          <p:cNvPr id="123" name="kystats-logo-med.png" descr="kystats-logo-med.png"/>
          <p:cNvPicPr>
            <a:picLocks noChangeAspect="1"/>
          </p:cNvPicPr>
          <p:nvPr/>
        </p:nvPicPr>
        <p:blipFill>
          <a:blip r:embed="rId3">
            <a:extLst/>
          </a:blip>
          <a:stretch>
            <a:fillRect/>
          </a:stretch>
        </p:blipFill>
        <p:spPr>
          <a:xfrm>
            <a:off x="2357007" y="1996027"/>
            <a:ext cx="3187899" cy="3571876"/>
          </a:xfrm>
          <a:prstGeom prst="rect">
            <a:avLst/>
          </a:prstGeom>
          <a:ln w="12700">
            <a:miter lim="400000"/>
          </a:ln>
        </p:spPr>
      </p:pic>
    </p:spTree>
    <p:extLst>
      <p:ext uri="{BB962C8B-B14F-4D97-AF65-F5344CB8AC3E}">
        <p14:creationId xmlns:p14="http://schemas.microsoft.com/office/powerpoint/2010/main" val="68303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A2264"/>
        </a:solidFill>
        <a:effectLst/>
      </p:bgPr>
    </p:bg>
    <p:spTree>
      <p:nvGrpSpPr>
        <p:cNvPr id="1" name=""/>
        <p:cNvGrpSpPr/>
        <p:nvPr/>
      </p:nvGrpSpPr>
      <p:grpSpPr>
        <a:xfrm>
          <a:off x="0" y="0"/>
          <a:ext cx="0" cy="0"/>
          <a:chOff x="0" y="0"/>
          <a:chExt cx="0" cy="0"/>
        </a:xfrm>
      </p:grpSpPr>
      <p:sp>
        <p:nvSpPr>
          <p:cNvPr id="129" name="We believe that…"/>
          <p:cNvSpPr txBox="1"/>
          <p:nvPr/>
        </p:nvSpPr>
        <p:spPr>
          <a:xfrm>
            <a:off x="1683532" y="349765"/>
            <a:ext cx="8888028" cy="124078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algn="ctr" defTabSz="410751" hangingPunct="0"/>
            <a:r>
              <a:rPr lang="en-US" sz="3797" b="1" kern="0" dirty="0">
                <a:solidFill>
                  <a:srgbClr val="FFFFFF"/>
                </a:solidFill>
                <a:latin typeface="Helvetica Neue"/>
                <a:sym typeface="Helvetica Neue"/>
              </a:rPr>
              <a:t>Kindergarten readiness has hovered around 51% for the last 5 years</a:t>
            </a:r>
          </a:p>
        </p:txBody>
      </p:sp>
      <p:pic>
        <p:nvPicPr>
          <p:cNvPr id="130" name="kystats-dkblue.png" descr="kystats-dkblue.png"/>
          <p:cNvPicPr>
            <a:picLocks noChangeAspect="1"/>
          </p:cNvPicPr>
          <p:nvPr/>
        </p:nvPicPr>
        <p:blipFill>
          <a:blip r:embed="rId3">
            <a:extLst/>
          </a:blip>
          <a:stretch>
            <a:fillRect/>
          </a:stretch>
        </p:blipFill>
        <p:spPr>
          <a:xfrm>
            <a:off x="8470818" y="5230318"/>
            <a:ext cx="2594651" cy="1945039"/>
          </a:xfrm>
          <a:prstGeom prst="rect">
            <a:avLst/>
          </a:prstGeom>
          <a:ln w="12700">
            <a:miter lim="400000"/>
          </a:ln>
        </p:spPr>
      </p:pic>
      <p:pic>
        <p:nvPicPr>
          <p:cNvPr id="2" name="Picture 1"/>
          <p:cNvPicPr>
            <a:picLocks noChangeAspect="1"/>
          </p:cNvPicPr>
          <p:nvPr/>
        </p:nvPicPr>
        <p:blipFill>
          <a:blip r:embed="rId4"/>
          <a:stretch>
            <a:fillRect/>
          </a:stretch>
        </p:blipFill>
        <p:spPr>
          <a:xfrm>
            <a:off x="1701391" y="1703230"/>
            <a:ext cx="8715930" cy="3607788"/>
          </a:xfrm>
          <a:prstGeom prst="rect">
            <a:avLst/>
          </a:prstGeom>
        </p:spPr>
      </p:pic>
      <p:sp>
        <p:nvSpPr>
          <p:cNvPr id="3" name="Rectangle 2"/>
          <p:cNvSpPr/>
          <p:nvPr/>
        </p:nvSpPr>
        <p:spPr>
          <a:xfrm>
            <a:off x="4122539" y="1824944"/>
            <a:ext cx="2455664" cy="31021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endParaRPr lang="en-US" sz="1547" kern="0" dirty="0">
              <a:solidFill>
                <a:srgbClr val="FFFFFF"/>
              </a:solidFill>
              <a:latin typeface="Helvetica Neue Medium"/>
              <a:sym typeface="Helvetica Neue Medium"/>
            </a:endParaRPr>
          </a:p>
        </p:txBody>
      </p:sp>
    </p:spTree>
    <p:extLst>
      <p:ext uri="{BB962C8B-B14F-4D97-AF65-F5344CB8AC3E}">
        <p14:creationId xmlns:p14="http://schemas.microsoft.com/office/powerpoint/2010/main" val="235532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A2264"/>
        </a:solidFill>
        <a:effectLst/>
      </p:bgPr>
    </p:bg>
    <p:spTree>
      <p:nvGrpSpPr>
        <p:cNvPr id="1" name=""/>
        <p:cNvGrpSpPr/>
        <p:nvPr/>
      </p:nvGrpSpPr>
      <p:grpSpPr>
        <a:xfrm>
          <a:off x="0" y="0"/>
          <a:ext cx="0" cy="0"/>
          <a:chOff x="0" y="0"/>
          <a:chExt cx="0" cy="0"/>
        </a:xfrm>
      </p:grpSpPr>
      <p:sp>
        <p:nvSpPr>
          <p:cNvPr id="129" name="We believe that…"/>
          <p:cNvSpPr txBox="1"/>
          <p:nvPr/>
        </p:nvSpPr>
        <p:spPr>
          <a:xfrm>
            <a:off x="1774031" y="-96"/>
            <a:ext cx="8893969" cy="201997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algn="ctr" defTabSz="410751" hangingPunct="0">
              <a:defRPr sz="7200" b="0">
                <a:solidFill>
                  <a:srgbClr val="FFFFFF"/>
                </a:solidFill>
                <a:latin typeface="+mj-lt"/>
                <a:ea typeface="+mj-ea"/>
                <a:cs typeface="+mj-cs"/>
                <a:sym typeface="IBM Plex Sans"/>
              </a:defRPr>
            </a:pPr>
            <a:r>
              <a:rPr lang="en-US" sz="4219" kern="0" dirty="0">
                <a:solidFill>
                  <a:srgbClr val="FFFFFF"/>
                </a:solidFill>
                <a:latin typeface="IBM Plex Sans"/>
                <a:sym typeface="IBM Plex Sans"/>
              </a:rPr>
              <a:t>78% of kindergarteners ready with interventions were not proficient in 3</a:t>
            </a:r>
            <a:r>
              <a:rPr lang="en-US" sz="4219" kern="0" baseline="30000" dirty="0">
                <a:solidFill>
                  <a:srgbClr val="FFFFFF"/>
                </a:solidFill>
                <a:latin typeface="IBM Plex Sans"/>
                <a:sym typeface="IBM Plex Sans"/>
              </a:rPr>
              <a:t>rd</a:t>
            </a:r>
            <a:r>
              <a:rPr lang="en-US" sz="4219" kern="0" dirty="0">
                <a:solidFill>
                  <a:srgbClr val="FFFFFF"/>
                </a:solidFill>
                <a:latin typeface="IBM Plex Sans"/>
                <a:sym typeface="IBM Plex Sans"/>
              </a:rPr>
              <a:t> grade math</a:t>
            </a:r>
            <a:endParaRPr sz="5062" kern="0" dirty="0">
              <a:solidFill>
                <a:srgbClr val="FFFFFF"/>
              </a:solidFill>
              <a:latin typeface="IBM Plex Sans"/>
              <a:sym typeface="IBM Plex Sans"/>
            </a:endParaRPr>
          </a:p>
        </p:txBody>
      </p:sp>
      <p:pic>
        <p:nvPicPr>
          <p:cNvPr id="130" name="kystats-dkblue.png" descr="kystats-dkblue.png"/>
          <p:cNvPicPr>
            <a:picLocks noChangeAspect="1"/>
          </p:cNvPicPr>
          <p:nvPr/>
        </p:nvPicPr>
        <p:blipFill>
          <a:blip r:embed="rId3">
            <a:extLst/>
          </a:blip>
          <a:stretch>
            <a:fillRect/>
          </a:stretch>
        </p:blipFill>
        <p:spPr>
          <a:xfrm>
            <a:off x="8902453" y="5553886"/>
            <a:ext cx="2163016" cy="1621471"/>
          </a:xfrm>
          <a:prstGeom prst="rect">
            <a:avLst/>
          </a:prstGeom>
          <a:ln w="12700">
            <a:miter lim="400000"/>
          </a:ln>
        </p:spPr>
      </p:pic>
      <p:sp>
        <p:nvSpPr>
          <p:cNvPr id="3" name="TextBox 2"/>
          <p:cNvSpPr txBox="1"/>
          <p:nvPr/>
        </p:nvSpPr>
        <p:spPr>
          <a:xfrm>
            <a:off x="1879667" y="2196004"/>
            <a:ext cx="3857625" cy="42260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241093" indent="-241093" defTabSz="410751" hangingPunct="0">
              <a:buFont typeface="Arial" panose="020B0604020202020204" pitchFamily="34" charset="0"/>
              <a:buChar char="•"/>
            </a:pPr>
            <a:r>
              <a:rPr lang="en-US" sz="1687" b="1" kern="0" dirty="0">
                <a:solidFill>
                  <a:srgbClr val="FFFFFF"/>
                </a:solidFill>
                <a:latin typeface="Helvetica Neue"/>
                <a:ea typeface="Helvetica Neue"/>
                <a:cs typeface="Helvetica Neue"/>
                <a:sym typeface="Helvetica Neue"/>
              </a:rPr>
              <a:t>22.1% of 2016 kindergarteners ready with interventions reached proficiency in 3</a:t>
            </a:r>
            <a:r>
              <a:rPr lang="en-US" sz="1687" b="1" kern="0" baseline="30000" dirty="0">
                <a:solidFill>
                  <a:srgbClr val="FFFFFF"/>
                </a:solidFill>
                <a:latin typeface="Helvetica Neue"/>
                <a:ea typeface="Helvetica Neue"/>
                <a:cs typeface="Helvetica Neue"/>
                <a:sym typeface="Helvetica Neue"/>
              </a:rPr>
              <a:t>rd</a:t>
            </a:r>
            <a:r>
              <a:rPr lang="en-US" sz="1687" b="1" kern="0" dirty="0">
                <a:solidFill>
                  <a:srgbClr val="FFFFFF"/>
                </a:solidFill>
                <a:latin typeface="Helvetica Neue"/>
                <a:sym typeface="Helvetica Neue"/>
              </a:rPr>
              <a:t> grade math in 2019 (27.8% in reading).</a:t>
            </a:r>
          </a:p>
          <a:p>
            <a:pPr marL="241093" indent="-241093" defTabSz="410751" hangingPunct="0">
              <a:buFont typeface="Arial" panose="020B0604020202020204" pitchFamily="34" charset="0"/>
              <a:buChar char="•"/>
            </a:pPr>
            <a:endParaRPr lang="en-US" sz="1687" b="1" kern="0" dirty="0">
              <a:solidFill>
                <a:srgbClr val="FFFFFF"/>
              </a:solidFill>
              <a:latin typeface="Helvetica Neue"/>
              <a:ea typeface="Helvetica Neue"/>
              <a:cs typeface="Helvetica Neue"/>
              <a:sym typeface="Helvetica Neue"/>
            </a:endParaRPr>
          </a:p>
          <a:p>
            <a:pPr marL="241093" indent="-241093" defTabSz="410751" hangingPunct="0">
              <a:buFont typeface="Arial" panose="020B0604020202020204" pitchFamily="34" charset="0"/>
              <a:buChar char="•"/>
            </a:pPr>
            <a:r>
              <a:rPr lang="en-US" sz="1687" b="1" kern="0" dirty="0">
                <a:solidFill>
                  <a:srgbClr val="FFFFFF"/>
                </a:solidFill>
                <a:latin typeface="Helvetica Neue"/>
                <a:sym typeface="Helvetica Neue"/>
              </a:rPr>
              <a:t>53.8% of 2016 kindergarteners ready reached proficiency in 3</a:t>
            </a:r>
            <a:r>
              <a:rPr lang="en-US" sz="1687" b="1" kern="0" baseline="30000" dirty="0">
                <a:solidFill>
                  <a:srgbClr val="FFFFFF"/>
                </a:solidFill>
                <a:latin typeface="Helvetica Neue"/>
                <a:sym typeface="Helvetica Neue"/>
              </a:rPr>
              <a:t>rd</a:t>
            </a:r>
            <a:r>
              <a:rPr lang="en-US" sz="1687" b="1" kern="0" dirty="0">
                <a:solidFill>
                  <a:srgbClr val="FFFFFF"/>
                </a:solidFill>
                <a:latin typeface="Helvetica Neue"/>
                <a:sym typeface="Helvetica Neue"/>
              </a:rPr>
              <a:t> grade math in 2019 (58% in reading).</a:t>
            </a:r>
          </a:p>
          <a:p>
            <a:pPr marL="241093" indent="-241093" defTabSz="410751" hangingPunct="0">
              <a:buFont typeface="Arial" panose="020B0604020202020204" pitchFamily="34" charset="0"/>
              <a:buChar char="•"/>
            </a:pPr>
            <a:endParaRPr lang="en-US" sz="1687" b="1" kern="0" dirty="0">
              <a:solidFill>
                <a:srgbClr val="FFFFFF"/>
              </a:solidFill>
              <a:latin typeface="Helvetica Neue"/>
              <a:sym typeface="Helvetica Neue"/>
            </a:endParaRPr>
          </a:p>
          <a:p>
            <a:pPr marL="241093" indent="-241093" defTabSz="410751" hangingPunct="0">
              <a:buFont typeface="Arial" panose="020B0604020202020204" pitchFamily="34" charset="0"/>
              <a:buChar char="•"/>
            </a:pPr>
            <a:r>
              <a:rPr lang="en-US" sz="1687" b="1" kern="0" dirty="0">
                <a:solidFill>
                  <a:srgbClr val="FFFFFF"/>
                </a:solidFill>
                <a:latin typeface="Helvetica Neue"/>
                <a:sym typeface="Helvetica Neue"/>
              </a:rPr>
              <a:t>75.3% of 2016 kindergarteners ready with enrichment reached proficiency in 3</a:t>
            </a:r>
            <a:r>
              <a:rPr lang="en-US" sz="1687" b="1" kern="0" baseline="30000" dirty="0">
                <a:solidFill>
                  <a:srgbClr val="FFFFFF"/>
                </a:solidFill>
                <a:latin typeface="Helvetica Neue"/>
                <a:sym typeface="Helvetica Neue"/>
              </a:rPr>
              <a:t>rd</a:t>
            </a:r>
            <a:r>
              <a:rPr lang="en-US" sz="1687" b="1" kern="0" dirty="0">
                <a:solidFill>
                  <a:srgbClr val="FFFFFF"/>
                </a:solidFill>
                <a:latin typeface="Helvetica Neue"/>
                <a:sym typeface="Helvetica Neue"/>
              </a:rPr>
              <a:t> grade math in 2019 (76.9% in reading).</a:t>
            </a:r>
          </a:p>
          <a:p>
            <a:pPr marL="241093" indent="-241093" defTabSz="410751" hangingPunct="0">
              <a:buFont typeface="Arial" panose="020B0604020202020204" pitchFamily="34" charset="0"/>
              <a:buChar char="•"/>
            </a:pPr>
            <a:endParaRPr lang="en-US" sz="1687" b="1" kern="0" dirty="0">
              <a:solidFill>
                <a:srgbClr val="FFFFFF"/>
              </a:solidFill>
              <a:latin typeface="Helvetica Neue"/>
              <a:sym typeface="Helvetica Neue"/>
            </a:endParaRPr>
          </a:p>
          <a:p>
            <a:pPr marL="241093" indent="-241093" defTabSz="410751" hangingPunct="0">
              <a:buFont typeface="Arial" panose="020B0604020202020204" pitchFamily="34" charset="0"/>
              <a:buChar char="•"/>
            </a:pPr>
            <a:endParaRPr lang="en-US" sz="1687" b="1" kern="0" dirty="0">
              <a:solidFill>
                <a:srgbClr val="FFFFFF"/>
              </a:solidFill>
              <a:latin typeface="Helvetica Neue"/>
              <a:ea typeface="Helvetica Neue"/>
              <a:cs typeface="Helvetica Neue"/>
              <a:sym typeface="Helvetica Neue"/>
            </a:endParaRPr>
          </a:p>
        </p:txBody>
      </p:sp>
      <p:pic>
        <p:nvPicPr>
          <p:cNvPr id="4" name="Picture 3"/>
          <p:cNvPicPr>
            <a:picLocks noChangeAspect="1"/>
          </p:cNvPicPr>
          <p:nvPr/>
        </p:nvPicPr>
        <p:blipFill>
          <a:blip r:embed="rId4"/>
          <a:stretch>
            <a:fillRect/>
          </a:stretch>
        </p:blipFill>
        <p:spPr>
          <a:xfrm>
            <a:off x="5631656" y="2076904"/>
            <a:ext cx="4839233" cy="3571462"/>
          </a:xfrm>
          <a:prstGeom prst="rect">
            <a:avLst/>
          </a:prstGeom>
        </p:spPr>
      </p:pic>
    </p:spTree>
    <p:extLst>
      <p:ext uri="{BB962C8B-B14F-4D97-AF65-F5344CB8AC3E}">
        <p14:creationId xmlns:p14="http://schemas.microsoft.com/office/powerpoint/2010/main" val="113197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A2264"/>
        </a:solidFill>
        <a:effectLst/>
      </p:bgPr>
    </p:bg>
    <p:spTree>
      <p:nvGrpSpPr>
        <p:cNvPr id="1" name=""/>
        <p:cNvGrpSpPr/>
        <p:nvPr/>
      </p:nvGrpSpPr>
      <p:grpSpPr>
        <a:xfrm>
          <a:off x="0" y="0"/>
          <a:ext cx="0" cy="0"/>
          <a:chOff x="0" y="0"/>
          <a:chExt cx="0" cy="0"/>
        </a:xfrm>
      </p:grpSpPr>
      <p:sp>
        <p:nvSpPr>
          <p:cNvPr id="129" name="We believe that…"/>
          <p:cNvSpPr txBox="1"/>
          <p:nvPr/>
        </p:nvSpPr>
        <p:spPr>
          <a:xfrm>
            <a:off x="1774031" y="562968"/>
            <a:ext cx="8893969" cy="721416"/>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algn="ctr" defTabSz="410751" hangingPunct="0">
              <a:defRPr sz="7200" b="0">
                <a:solidFill>
                  <a:srgbClr val="FFFFFF"/>
                </a:solidFill>
                <a:latin typeface="+mj-lt"/>
                <a:ea typeface="+mj-ea"/>
                <a:cs typeface="+mj-cs"/>
                <a:sym typeface="IBM Plex Sans"/>
              </a:defRPr>
            </a:pPr>
            <a:r>
              <a:rPr lang="en-US" sz="4219" kern="0" dirty="0">
                <a:solidFill>
                  <a:srgbClr val="FFFFFF"/>
                </a:solidFill>
                <a:latin typeface="IBM Plex Sans"/>
                <a:sym typeface="IBM Plex Sans"/>
              </a:rPr>
              <a:t>3</a:t>
            </a:r>
            <a:r>
              <a:rPr lang="en-US" sz="4219" kern="0" baseline="30000" dirty="0">
                <a:solidFill>
                  <a:srgbClr val="FFFFFF"/>
                </a:solidFill>
                <a:latin typeface="IBM Plex Sans"/>
                <a:sym typeface="IBM Plex Sans"/>
              </a:rPr>
              <a:t>rd</a:t>
            </a:r>
            <a:r>
              <a:rPr lang="en-US" sz="4219" kern="0" dirty="0">
                <a:solidFill>
                  <a:srgbClr val="FFFFFF"/>
                </a:solidFill>
                <a:latin typeface="IBM Plex Sans"/>
                <a:sym typeface="IBM Plex Sans"/>
              </a:rPr>
              <a:t> Grade Testing Flat</a:t>
            </a:r>
            <a:endParaRPr sz="5062" kern="0" dirty="0">
              <a:solidFill>
                <a:srgbClr val="FFFFFF"/>
              </a:solidFill>
              <a:latin typeface="IBM Plex Sans"/>
              <a:sym typeface="IBM Plex Sans"/>
            </a:endParaRPr>
          </a:p>
        </p:txBody>
      </p:sp>
      <p:pic>
        <p:nvPicPr>
          <p:cNvPr id="130" name="kystats-dkblue.png" descr="kystats-dkblue.png"/>
          <p:cNvPicPr>
            <a:picLocks noChangeAspect="1"/>
          </p:cNvPicPr>
          <p:nvPr/>
        </p:nvPicPr>
        <p:blipFill>
          <a:blip r:embed="rId3">
            <a:extLst/>
          </a:blip>
          <a:stretch>
            <a:fillRect/>
          </a:stretch>
        </p:blipFill>
        <p:spPr>
          <a:xfrm>
            <a:off x="8902453" y="5553886"/>
            <a:ext cx="2163016" cy="1621471"/>
          </a:xfrm>
          <a:prstGeom prst="rect">
            <a:avLst/>
          </a:prstGeom>
          <a:ln w="12700">
            <a:miter lim="400000"/>
          </a:ln>
        </p:spPr>
      </p:pic>
      <p:sp>
        <p:nvSpPr>
          <p:cNvPr id="3" name="TextBox 2"/>
          <p:cNvSpPr txBox="1"/>
          <p:nvPr/>
        </p:nvSpPr>
        <p:spPr>
          <a:xfrm>
            <a:off x="2056843" y="1395788"/>
            <a:ext cx="3493181" cy="11106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1687" b="1" kern="0" dirty="0">
                <a:solidFill>
                  <a:srgbClr val="FFFFFF"/>
                </a:solidFill>
                <a:latin typeface="Helvetica Neue"/>
                <a:ea typeface="Helvetica Neue"/>
                <a:cs typeface="Helvetica Neue"/>
                <a:sym typeface="Helvetica Neue"/>
              </a:rPr>
              <a:t>Math</a:t>
            </a:r>
          </a:p>
          <a:p>
            <a:pPr algn="ctr" defTabSz="410751" hangingPunct="0"/>
            <a:r>
              <a:rPr lang="en-US" sz="1687" b="1" kern="0" dirty="0">
                <a:solidFill>
                  <a:srgbClr val="FFFFFF"/>
                </a:solidFill>
                <a:latin typeface="Helvetica Neue"/>
                <a:sym typeface="Helvetica Neue"/>
              </a:rPr>
              <a:t>Proficiency</a:t>
            </a:r>
            <a:endParaRPr lang="en-US" sz="1687" b="1" kern="0" dirty="0">
              <a:solidFill>
                <a:srgbClr val="FFFFFF"/>
              </a:solidFill>
              <a:latin typeface="Helvetica Neue"/>
              <a:ea typeface="Helvetica Neue"/>
              <a:cs typeface="Helvetica Neue"/>
              <a:sym typeface="Helvetica Neue"/>
            </a:endParaRPr>
          </a:p>
          <a:p>
            <a:pPr marL="241093" indent="-241093" defTabSz="410751" hangingPunct="0">
              <a:buFont typeface="Arial" panose="020B0604020202020204" pitchFamily="34" charset="0"/>
              <a:buChar char="•"/>
            </a:pPr>
            <a:endParaRPr lang="en-US" sz="1687" b="1" kern="0" dirty="0">
              <a:solidFill>
                <a:srgbClr val="FFFFFF"/>
              </a:solidFill>
              <a:latin typeface="Helvetica Neue"/>
              <a:sym typeface="Helvetica Neue"/>
            </a:endParaRPr>
          </a:p>
          <a:p>
            <a:pPr marL="241093" indent="-241093" defTabSz="410751" hangingPunct="0">
              <a:buFont typeface="Arial" panose="020B0604020202020204" pitchFamily="34" charset="0"/>
              <a:buChar char="•"/>
            </a:pPr>
            <a:endParaRPr lang="en-US" sz="1687" b="1" kern="0" dirty="0">
              <a:solidFill>
                <a:srgbClr val="FFFFFF"/>
              </a:solidFill>
              <a:latin typeface="Helvetica Neue"/>
              <a:ea typeface="Helvetica Neue"/>
              <a:cs typeface="Helvetica Neue"/>
              <a:sym typeface="Helvetica Neue"/>
            </a:endParaRPr>
          </a:p>
        </p:txBody>
      </p:sp>
      <p:pic>
        <p:nvPicPr>
          <p:cNvPr id="2" name="Picture 1"/>
          <p:cNvPicPr>
            <a:picLocks noChangeAspect="1"/>
          </p:cNvPicPr>
          <p:nvPr/>
        </p:nvPicPr>
        <p:blipFill>
          <a:blip r:embed="rId4"/>
          <a:stretch>
            <a:fillRect/>
          </a:stretch>
        </p:blipFill>
        <p:spPr>
          <a:xfrm>
            <a:off x="2056843" y="2098477"/>
            <a:ext cx="3493181" cy="3557081"/>
          </a:xfrm>
          <a:prstGeom prst="rect">
            <a:avLst/>
          </a:prstGeom>
        </p:spPr>
      </p:pic>
      <p:sp>
        <p:nvSpPr>
          <p:cNvPr id="5" name="TextBox 4"/>
          <p:cNvSpPr txBox="1"/>
          <p:nvPr/>
        </p:nvSpPr>
        <p:spPr>
          <a:xfrm>
            <a:off x="6667500" y="1395725"/>
            <a:ext cx="3098602" cy="5913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1687" b="1" kern="0" dirty="0">
                <a:solidFill>
                  <a:srgbClr val="FFFFFF"/>
                </a:solidFill>
                <a:latin typeface="Helvetica Neue"/>
                <a:ea typeface="Helvetica Neue"/>
                <a:cs typeface="Helvetica Neue"/>
                <a:sym typeface="Helvetica Neue"/>
              </a:rPr>
              <a:t>Reading</a:t>
            </a:r>
          </a:p>
          <a:p>
            <a:pPr algn="ctr" defTabSz="410751" hangingPunct="0"/>
            <a:r>
              <a:rPr lang="en-US" sz="1687" b="1" kern="0" dirty="0">
                <a:solidFill>
                  <a:srgbClr val="FFFFFF"/>
                </a:solidFill>
                <a:latin typeface="Helvetica Neue"/>
                <a:sym typeface="Helvetica Neue"/>
              </a:rPr>
              <a:t>Proficiency</a:t>
            </a:r>
            <a:endParaRPr lang="en-US" sz="1687" b="1" kern="0" dirty="0">
              <a:solidFill>
                <a:srgbClr val="FFFFFF"/>
              </a:solidFill>
              <a:latin typeface="Helvetica Neue"/>
              <a:ea typeface="Helvetica Neue"/>
              <a:cs typeface="Helvetica Neue"/>
              <a:sym typeface="Helvetica Neue"/>
            </a:endParaRPr>
          </a:p>
        </p:txBody>
      </p:sp>
      <p:pic>
        <p:nvPicPr>
          <p:cNvPr id="6" name="Picture 5"/>
          <p:cNvPicPr>
            <a:picLocks noChangeAspect="1"/>
          </p:cNvPicPr>
          <p:nvPr/>
        </p:nvPicPr>
        <p:blipFill>
          <a:blip r:embed="rId5"/>
          <a:stretch>
            <a:fillRect/>
          </a:stretch>
        </p:blipFill>
        <p:spPr>
          <a:xfrm>
            <a:off x="6667500" y="2098477"/>
            <a:ext cx="3609545" cy="3557081"/>
          </a:xfrm>
          <a:prstGeom prst="rect">
            <a:avLst/>
          </a:prstGeom>
        </p:spPr>
      </p:pic>
    </p:spTree>
    <p:extLst>
      <p:ext uri="{BB962C8B-B14F-4D97-AF65-F5344CB8AC3E}">
        <p14:creationId xmlns:p14="http://schemas.microsoft.com/office/powerpoint/2010/main" val="4480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A2264"/>
        </a:solidFill>
        <a:effectLst/>
      </p:bgPr>
    </p:bg>
    <p:spTree>
      <p:nvGrpSpPr>
        <p:cNvPr id="1" name=""/>
        <p:cNvGrpSpPr/>
        <p:nvPr/>
      </p:nvGrpSpPr>
      <p:grpSpPr>
        <a:xfrm>
          <a:off x="0" y="0"/>
          <a:ext cx="0" cy="0"/>
          <a:chOff x="0" y="0"/>
          <a:chExt cx="0" cy="0"/>
        </a:xfrm>
      </p:grpSpPr>
      <p:sp>
        <p:nvSpPr>
          <p:cNvPr id="129" name="We believe that…"/>
          <p:cNvSpPr txBox="1"/>
          <p:nvPr/>
        </p:nvSpPr>
        <p:spPr>
          <a:xfrm>
            <a:off x="1615848" y="-96"/>
            <a:ext cx="8872538" cy="201997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algn="ctr" defTabSz="410751" hangingPunct="0">
              <a:defRPr sz="7200" b="0">
                <a:solidFill>
                  <a:srgbClr val="FFFFFF"/>
                </a:solidFill>
                <a:latin typeface="+mj-lt"/>
                <a:ea typeface="+mj-ea"/>
                <a:cs typeface="+mj-cs"/>
                <a:sym typeface="IBM Plex Sans"/>
              </a:defRPr>
            </a:pPr>
            <a:r>
              <a:rPr lang="en-US" sz="4219" kern="0" dirty="0">
                <a:solidFill>
                  <a:srgbClr val="FFFFFF"/>
                </a:solidFill>
                <a:latin typeface="IBM Plex Sans"/>
                <a:sym typeface="IBM Plex Sans"/>
              </a:rPr>
              <a:t>Income Eligible Preschool Students were significantly more likely to be kindergarten ready</a:t>
            </a:r>
            <a:endParaRPr sz="5062" kern="0" dirty="0">
              <a:solidFill>
                <a:srgbClr val="FFFFFF"/>
              </a:solidFill>
              <a:latin typeface="IBM Plex Sans"/>
              <a:sym typeface="IBM Plex Sans"/>
            </a:endParaRPr>
          </a:p>
        </p:txBody>
      </p:sp>
      <p:pic>
        <p:nvPicPr>
          <p:cNvPr id="130" name="kystats-dkblue.png" descr="kystats-dkblue.png"/>
          <p:cNvPicPr>
            <a:picLocks noChangeAspect="1"/>
          </p:cNvPicPr>
          <p:nvPr/>
        </p:nvPicPr>
        <p:blipFill>
          <a:blip r:embed="rId3">
            <a:extLst/>
          </a:blip>
          <a:stretch>
            <a:fillRect/>
          </a:stretch>
        </p:blipFill>
        <p:spPr>
          <a:xfrm>
            <a:off x="8470818" y="5230318"/>
            <a:ext cx="2594651" cy="1945039"/>
          </a:xfrm>
          <a:prstGeom prst="rect">
            <a:avLst/>
          </a:prstGeom>
          <a:ln w="12700">
            <a:miter lim="400000"/>
          </a:ln>
        </p:spPr>
      </p:pic>
      <p:pic>
        <p:nvPicPr>
          <p:cNvPr id="4" name="Picture 3"/>
          <p:cNvPicPr>
            <a:picLocks noChangeAspect="1"/>
          </p:cNvPicPr>
          <p:nvPr/>
        </p:nvPicPr>
        <p:blipFill>
          <a:blip r:embed="rId4"/>
          <a:stretch>
            <a:fillRect/>
          </a:stretch>
        </p:blipFill>
        <p:spPr>
          <a:xfrm>
            <a:off x="1867275" y="2278602"/>
            <a:ext cx="8369684" cy="3039607"/>
          </a:xfrm>
          <a:prstGeom prst="rect">
            <a:avLst/>
          </a:prstGeom>
        </p:spPr>
      </p:pic>
    </p:spTree>
    <p:extLst>
      <p:ext uri="{BB962C8B-B14F-4D97-AF65-F5344CB8AC3E}">
        <p14:creationId xmlns:p14="http://schemas.microsoft.com/office/powerpoint/2010/main" val="423585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A2264"/>
        </a:solidFill>
        <a:effectLst/>
      </p:bgPr>
    </p:bg>
    <p:spTree>
      <p:nvGrpSpPr>
        <p:cNvPr id="1" name=""/>
        <p:cNvGrpSpPr/>
        <p:nvPr/>
      </p:nvGrpSpPr>
      <p:grpSpPr>
        <a:xfrm>
          <a:off x="0" y="0"/>
          <a:ext cx="0" cy="0"/>
          <a:chOff x="0" y="0"/>
          <a:chExt cx="0" cy="0"/>
        </a:xfrm>
      </p:grpSpPr>
      <p:sp>
        <p:nvSpPr>
          <p:cNvPr id="129" name="We believe that…"/>
          <p:cNvSpPr txBox="1"/>
          <p:nvPr/>
        </p:nvSpPr>
        <p:spPr>
          <a:xfrm>
            <a:off x="1974312" y="298782"/>
            <a:ext cx="8247204" cy="1630254"/>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hangingPunct="0"/>
            <a:r>
              <a:rPr lang="en-US" sz="3375" b="1" kern="0" dirty="0">
                <a:solidFill>
                  <a:srgbClr val="FFFFFF"/>
                </a:solidFill>
                <a:latin typeface="Helvetica Neue"/>
                <a:sym typeface="Helvetica Neue"/>
              </a:rPr>
              <a:t>Head Start Students, on average, out scored eligible students who were not enrolled</a:t>
            </a:r>
          </a:p>
        </p:txBody>
      </p:sp>
      <p:pic>
        <p:nvPicPr>
          <p:cNvPr id="130" name="kystats-dkblue.png" descr="kystats-dkblue.png"/>
          <p:cNvPicPr>
            <a:picLocks noChangeAspect="1"/>
          </p:cNvPicPr>
          <p:nvPr/>
        </p:nvPicPr>
        <p:blipFill>
          <a:blip r:embed="rId3">
            <a:extLst/>
          </a:blip>
          <a:stretch>
            <a:fillRect/>
          </a:stretch>
        </p:blipFill>
        <p:spPr>
          <a:xfrm>
            <a:off x="8470818" y="5230318"/>
            <a:ext cx="2594651" cy="1945039"/>
          </a:xfrm>
          <a:prstGeom prst="rect">
            <a:avLst/>
          </a:prstGeom>
          <a:ln w="12700">
            <a:miter lim="400000"/>
          </a:ln>
        </p:spPr>
      </p:pic>
      <p:pic>
        <p:nvPicPr>
          <p:cNvPr id="6" name="Picture 5"/>
          <p:cNvPicPr>
            <a:picLocks noChangeAspect="1"/>
          </p:cNvPicPr>
          <p:nvPr/>
        </p:nvPicPr>
        <p:blipFill>
          <a:blip r:embed="rId4"/>
          <a:stretch>
            <a:fillRect/>
          </a:stretch>
        </p:blipFill>
        <p:spPr>
          <a:xfrm>
            <a:off x="2407582" y="2296448"/>
            <a:ext cx="7215644" cy="3127271"/>
          </a:xfrm>
          <a:prstGeom prst="rect">
            <a:avLst/>
          </a:prstGeom>
        </p:spPr>
      </p:pic>
    </p:spTree>
    <p:extLst>
      <p:ext uri="{BB962C8B-B14F-4D97-AF65-F5344CB8AC3E}">
        <p14:creationId xmlns:p14="http://schemas.microsoft.com/office/powerpoint/2010/main" val="43902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A2264"/>
        </a:solidFill>
        <a:effectLst/>
      </p:bgPr>
    </p:bg>
    <p:spTree>
      <p:nvGrpSpPr>
        <p:cNvPr id="1" name=""/>
        <p:cNvGrpSpPr/>
        <p:nvPr/>
      </p:nvGrpSpPr>
      <p:grpSpPr>
        <a:xfrm>
          <a:off x="0" y="0"/>
          <a:ext cx="0" cy="0"/>
          <a:chOff x="0" y="0"/>
          <a:chExt cx="0" cy="0"/>
        </a:xfrm>
      </p:grpSpPr>
      <p:sp>
        <p:nvSpPr>
          <p:cNvPr id="129" name="We believe that…"/>
          <p:cNvSpPr txBox="1"/>
          <p:nvPr/>
        </p:nvSpPr>
        <p:spPr>
          <a:xfrm>
            <a:off x="3284092" y="324576"/>
            <a:ext cx="5461431" cy="72141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algn="ctr" defTabSz="410751" hangingPunct="0">
              <a:defRPr sz="7200" b="0">
                <a:solidFill>
                  <a:srgbClr val="FFFFFF"/>
                </a:solidFill>
                <a:latin typeface="+mj-lt"/>
                <a:ea typeface="+mj-ea"/>
                <a:cs typeface="+mj-cs"/>
                <a:sym typeface="IBM Plex Sans"/>
              </a:defRPr>
            </a:pPr>
            <a:r>
              <a:rPr lang="en-US" sz="4219" kern="0" dirty="0">
                <a:solidFill>
                  <a:srgbClr val="FFFFFF"/>
                </a:solidFill>
                <a:latin typeface="IBM Plex Sans"/>
                <a:sym typeface="IBM Plex Sans"/>
              </a:rPr>
              <a:t>Children </a:t>
            </a:r>
            <a:r>
              <a:rPr lang="en-US" sz="4219" kern="0" dirty="0" smtClean="0">
                <a:solidFill>
                  <a:srgbClr val="FFFFFF"/>
                </a:solidFill>
                <a:latin typeface="IBM Plex Sans"/>
                <a:sym typeface="IBM Plex Sans"/>
              </a:rPr>
              <a:t>Opportunities</a:t>
            </a:r>
            <a:endParaRPr sz="5062" kern="0" dirty="0">
              <a:solidFill>
                <a:srgbClr val="FFFFFF"/>
              </a:solidFill>
              <a:latin typeface="IBM Plex Sans"/>
              <a:sym typeface="IBM Plex Sans"/>
            </a:endParaRPr>
          </a:p>
        </p:txBody>
      </p:sp>
      <p:pic>
        <p:nvPicPr>
          <p:cNvPr id="130" name="kystats-dkblue.png" descr="kystats-dkblue.png"/>
          <p:cNvPicPr>
            <a:picLocks noChangeAspect="1"/>
          </p:cNvPicPr>
          <p:nvPr/>
        </p:nvPicPr>
        <p:blipFill>
          <a:blip r:embed="rId3">
            <a:extLst/>
          </a:blip>
          <a:stretch>
            <a:fillRect/>
          </a:stretch>
        </p:blipFill>
        <p:spPr>
          <a:xfrm>
            <a:off x="8470818" y="5230318"/>
            <a:ext cx="2594651" cy="1945039"/>
          </a:xfrm>
          <a:prstGeom prst="rect">
            <a:avLst/>
          </a:prstGeom>
          <a:ln w="12700">
            <a:miter lim="400000"/>
          </a:ln>
        </p:spPr>
      </p:pic>
      <p:sp>
        <p:nvSpPr>
          <p:cNvPr id="2" name="TextBox 1"/>
          <p:cNvSpPr txBox="1"/>
          <p:nvPr/>
        </p:nvSpPr>
        <p:spPr>
          <a:xfrm>
            <a:off x="1774031" y="1259803"/>
            <a:ext cx="8590359" cy="4356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241093" indent="-241093" defTabSz="410751" hangingPunct="0">
              <a:buFont typeface="Arial" panose="020B0604020202020204" pitchFamily="34" charset="0"/>
              <a:buChar char="•"/>
            </a:pPr>
            <a:r>
              <a:rPr lang="en-US" sz="2531" b="1" kern="0" dirty="0">
                <a:solidFill>
                  <a:srgbClr val="FFFFFF"/>
                </a:solidFill>
                <a:latin typeface="Helvetica Neue"/>
                <a:sym typeface="Helvetica Neue"/>
              </a:rPr>
              <a:t>Statewide, approximately 53,000 children are eligible for preschool and/or Head Start for income or disabilities.</a:t>
            </a:r>
          </a:p>
          <a:p>
            <a:pPr marL="241093" indent="-241093" defTabSz="410751" hangingPunct="0">
              <a:buFont typeface="Arial" panose="020B0604020202020204" pitchFamily="34" charset="0"/>
              <a:buChar char="•"/>
            </a:pPr>
            <a:endParaRPr lang="en-US" sz="2531" b="1" kern="0" dirty="0">
              <a:solidFill>
                <a:srgbClr val="FFFFFF"/>
              </a:solidFill>
              <a:latin typeface="Helvetica Neue"/>
              <a:sym typeface="Helvetica Neue"/>
            </a:endParaRPr>
          </a:p>
          <a:p>
            <a:pPr marL="241093" indent="-241093" defTabSz="410751" hangingPunct="0">
              <a:buFont typeface="Arial" panose="020B0604020202020204" pitchFamily="34" charset="0"/>
              <a:buChar char="•"/>
            </a:pPr>
            <a:r>
              <a:rPr lang="en-US" sz="2531" b="1" kern="0" dirty="0">
                <a:solidFill>
                  <a:srgbClr val="FFFFFF"/>
                </a:solidFill>
                <a:latin typeface="Helvetica Neue"/>
                <a:sym typeface="Helvetica Neue"/>
              </a:rPr>
              <a:t>During Academic Year 2018, there were 34,000 individual children served in Head Start and/or public preschool. </a:t>
            </a:r>
          </a:p>
          <a:p>
            <a:pPr marL="241093" indent="-241093" defTabSz="410751" hangingPunct="0">
              <a:buFont typeface="Arial" panose="020B0604020202020204" pitchFamily="34" charset="0"/>
              <a:buChar char="•"/>
            </a:pPr>
            <a:endParaRPr lang="en-US" sz="2531" b="1" kern="0" dirty="0">
              <a:solidFill>
                <a:srgbClr val="FFFFFF"/>
              </a:solidFill>
              <a:latin typeface="Helvetica Neue"/>
              <a:sym typeface="Helvetica Neue"/>
            </a:endParaRPr>
          </a:p>
          <a:p>
            <a:pPr marL="241093" indent="-241093" defTabSz="410751" hangingPunct="0">
              <a:buFont typeface="Arial" panose="020B0604020202020204" pitchFamily="34" charset="0"/>
              <a:buChar char="•"/>
            </a:pPr>
            <a:r>
              <a:rPr lang="en-US" sz="2531" b="1" kern="0" dirty="0">
                <a:solidFill>
                  <a:srgbClr val="FFFFFF"/>
                </a:solidFill>
                <a:latin typeface="Helvetica Neue"/>
                <a:sym typeface="Helvetica Neue"/>
              </a:rPr>
              <a:t>An additional 19,000 (36% of all 3 and 4 Year Olds) eligible children could be enrolled in public preschool or Head Start.</a:t>
            </a:r>
          </a:p>
        </p:txBody>
      </p:sp>
    </p:spTree>
    <p:extLst>
      <p:ext uri="{BB962C8B-B14F-4D97-AF65-F5344CB8AC3E}">
        <p14:creationId xmlns:p14="http://schemas.microsoft.com/office/powerpoint/2010/main" val="138169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A2264"/>
        </a:solidFill>
        <a:effectLst/>
      </p:bgPr>
    </p:bg>
    <p:spTree>
      <p:nvGrpSpPr>
        <p:cNvPr id="1" name=""/>
        <p:cNvGrpSpPr/>
        <p:nvPr/>
      </p:nvGrpSpPr>
      <p:grpSpPr>
        <a:xfrm>
          <a:off x="0" y="0"/>
          <a:ext cx="0" cy="0"/>
          <a:chOff x="0" y="0"/>
          <a:chExt cx="0" cy="0"/>
        </a:xfrm>
      </p:grpSpPr>
      <p:sp>
        <p:nvSpPr>
          <p:cNvPr id="129" name="We believe that…"/>
          <p:cNvSpPr txBox="1"/>
          <p:nvPr/>
        </p:nvSpPr>
        <p:spPr>
          <a:xfrm>
            <a:off x="3269339" y="143273"/>
            <a:ext cx="5580054" cy="721416"/>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algn="ctr" defTabSz="410751" hangingPunct="0">
              <a:defRPr sz="7200" b="0">
                <a:solidFill>
                  <a:srgbClr val="FFFFFF"/>
                </a:solidFill>
                <a:latin typeface="+mj-lt"/>
                <a:ea typeface="+mj-ea"/>
                <a:cs typeface="+mj-cs"/>
                <a:sym typeface="IBM Plex Sans"/>
              </a:defRPr>
            </a:pPr>
            <a:r>
              <a:rPr lang="en-US" sz="4219" kern="0" dirty="0">
                <a:solidFill>
                  <a:srgbClr val="FFFFFF"/>
                </a:solidFill>
                <a:latin typeface="IBM Plex Sans"/>
                <a:sym typeface="IBM Plex Sans"/>
              </a:rPr>
              <a:t>Quality Early Childcare</a:t>
            </a:r>
            <a:endParaRPr sz="5062" kern="0" dirty="0">
              <a:solidFill>
                <a:srgbClr val="FFFFFF"/>
              </a:solidFill>
              <a:latin typeface="IBM Plex Sans"/>
              <a:sym typeface="IBM Plex Sans"/>
            </a:endParaRPr>
          </a:p>
        </p:txBody>
      </p:sp>
      <p:pic>
        <p:nvPicPr>
          <p:cNvPr id="130" name="kystats-dkblue.png" descr="kystats-dkblue.png"/>
          <p:cNvPicPr>
            <a:picLocks noChangeAspect="1"/>
          </p:cNvPicPr>
          <p:nvPr/>
        </p:nvPicPr>
        <p:blipFill>
          <a:blip r:embed="rId3">
            <a:extLst/>
          </a:blip>
          <a:stretch>
            <a:fillRect/>
          </a:stretch>
        </p:blipFill>
        <p:spPr>
          <a:xfrm>
            <a:off x="8470818" y="5230318"/>
            <a:ext cx="2594651" cy="1945039"/>
          </a:xfrm>
          <a:prstGeom prst="rect">
            <a:avLst/>
          </a:prstGeom>
          <a:ln w="12700">
            <a:miter lim="400000"/>
          </a:ln>
        </p:spPr>
      </p:pic>
      <p:sp>
        <p:nvSpPr>
          <p:cNvPr id="3" name="TextBox 2"/>
          <p:cNvSpPr txBox="1"/>
          <p:nvPr/>
        </p:nvSpPr>
        <p:spPr>
          <a:xfrm>
            <a:off x="1782961" y="1243081"/>
            <a:ext cx="8679656" cy="40534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401822" indent="-401822" defTabSz="410751" hangingPunct="0">
              <a:buFont typeface="Arial" panose="020B0604020202020204" pitchFamily="34" charset="0"/>
              <a:buChar char="•"/>
            </a:pPr>
            <a:r>
              <a:rPr lang="en-US" sz="2531" b="1" kern="0" dirty="0">
                <a:solidFill>
                  <a:srgbClr val="FFFFFF"/>
                </a:solidFill>
                <a:latin typeface="Helvetica Neue"/>
                <a:sym typeface="Helvetica Neue"/>
              </a:rPr>
              <a:t>Approximately 2,000 early child care providers with a capacity of 158,000 in August 2020</a:t>
            </a:r>
          </a:p>
          <a:p>
            <a:pPr marL="401822" indent="-401822" defTabSz="410751" hangingPunct="0">
              <a:buFont typeface="Arial" panose="020B0604020202020204" pitchFamily="34" charset="0"/>
              <a:buChar char="•"/>
            </a:pPr>
            <a:endParaRPr lang="en-US" sz="2531" b="1" kern="0" dirty="0">
              <a:solidFill>
                <a:srgbClr val="FFFFFF"/>
              </a:solidFill>
              <a:latin typeface="Helvetica Neue"/>
              <a:sym typeface="Helvetica Neue"/>
            </a:endParaRPr>
          </a:p>
          <a:p>
            <a:pPr marL="401822" indent="-401822" defTabSz="410751" hangingPunct="0">
              <a:buFont typeface="Arial" panose="020B0604020202020204" pitchFamily="34" charset="0"/>
              <a:buChar char="•"/>
            </a:pPr>
            <a:r>
              <a:rPr lang="en-US" sz="2531" b="1" kern="0" dirty="0">
                <a:solidFill>
                  <a:srgbClr val="FFFFFF"/>
                </a:solidFill>
                <a:latin typeface="Helvetica Neue"/>
                <a:sym typeface="Helvetica Neue"/>
              </a:rPr>
              <a:t>876 high quality participants (3 All STARS or higher) with a capacity of 77,000</a:t>
            </a:r>
          </a:p>
          <a:p>
            <a:pPr marL="401822" indent="-401822" defTabSz="410751" hangingPunct="0">
              <a:buFont typeface="Arial" panose="020B0604020202020204" pitchFamily="34" charset="0"/>
              <a:buChar char="•"/>
            </a:pPr>
            <a:endParaRPr lang="en-US" sz="2531" b="1" kern="0" dirty="0">
              <a:solidFill>
                <a:srgbClr val="FFFFFF"/>
              </a:solidFill>
              <a:latin typeface="Helvetica Neue"/>
              <a:sym typeface="Helvetica Neue"/>
            </a:endParaRPr>
          </a:p>
          <a:p>
            <a:pPr marL="401822" indent="-401822" defTabSz="410751" hangingPunct="0">
              <a:buFont typeface="Arial" panose="020B0604020202020204" pitchFamily="34" charset="0"/>
              <a:buChar char="•"/>
            </a:pPr>
            <a:r>
              <a:rPr lang="en-US" sz="2531" b="1" kern="0" dirty="0">
                <a:solidFill>
                  <a:srgbClr val="FFFFFF"/>
                </a:solidFill>
                <a:latin typeface="Helvetica Neue"/>
                <a:sym typeface="Helvetica Neue"/>
              </a:rPr>
              <a:t>Statewide, capacity for only 58% of births from 2014-2018</a:t>
            </a:r>
          </a:p>
          <a:p>
            <a:pPr marL="401822" indent="-401822" defTabSz="410751" hangingPunct="0">
              <a:buFont typeface="Arial" panose="020B0604020202020204" pitchFamily="34" charset="0"/>
              <a:buChar char="•"/>
            </a:pPr>
            <a:endParaRPr lang="en-US" sz="2531" b="1" kern="0" dirty="0">
              <a:solidFill>
                <a:srgbClr val="FFFFFF"/>
              </a:solidFill>
              <a:latin typeface="Helvetica Neue"/>
              <a:sym typeface="Helvetica Neue"/>
            </a:endParaRPr>
          </a:p>
          <a:p>
            <a:pPr defTabSz="410751" hangingPunct="0"/>
            <a:endParaRPr lang="en-US" sz="3094" b="1" kern="0" dirty="0">
              <a:solidFill>
                <a:srgbClr val="FFFFFF"/>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874932397"/>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056892" y="4188543"/>
            <a:ext cx="2350008" cy="2347006"/>
          </a:xfrm>
          <a:prstGeom prst="rect">
            <a:avLst/>
          </a:prstGeom>
        </p:spPr>
      </p:pic>
      <p:sp>
        <p:nvSpPr>
          <p:cNvPr id="3" name="TextBox 2"/>
          <p:cNvSpPr txBox="1"/>
          <p:nvPr/>
        </p:nvSpPr>
        <p:spPr>
          <a:xfrm>
            <a:off x="678873" y="249382"/>
            <a:ext cx="10272662" cy="7325082"/>
          </a:xfrm>
          <a:prstGeom prst="rect">
            <a:avLst/>
          </a:prstGeom>
          <a:noFill/>
        </p:spPr>
        <p:txBody>
          <a:bodyPr wrap="square" rtlCol="0">
            <a:spAutoFit/>
          </a:bodyPr>
          <a:lstStyle/>
          <a:p>
            <a:pPr algn="ctr"/>
            <a:r>
              <a:rPr lang="en-US" sz="4400" u="sng" dirty="0" smtClean="0">
                <a:latin typeface="Arial" panose="020B0604020202020204" pitchFamily="34" charset="0"/>
                <a:cs typeface="Arial" panose="020B0604020202020204" pitchFamily="34" charset="0"/>
              </a:rPr>
              <a:t>Prior Setting Data</a:t>
            </a:r>
          </a:p>
          <a:p>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Provide important information to communities. </a:t>
            </a:r>
          </a:p>
          <a:p>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Creating  strong data collection plans to ensure prior settings data is accurate and reliable. </a:t>
            </a:r>
          </a:p>
          <a:p>
            <a:endParaRPr lang="en-US" sz="24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P</a:t>
            </a:r>
            <a:r>
              <a:rPr lang="en-US" sz="2400" dirty="0" smtClean="0">
                <a:latin typeface="Arial" panose="020B0604020202020204" pitchFamily="34" charset="0"/>
                <a:cs typeface="Arial" panose="020B0604020202020204" pitchFamily="34" charset="0"/>
              </a:rPr>
              <a:t>lans should include current existing data, as well as collaboration with early care and education partners to assist with K Screener requirements. </a:t>
            </a:r>
          </a:p>
          <a:p>
            <a:pPr marL="457200"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Community Early Childhood Councils </a:t>
            </a:r>
            <a:r>
              <a:rPr lang="en-US" sz="2400" dirty="0" smtClean="0">
                <a:latin typeface="Arial" panose="020B0604020202020204" pitchFamily="34" charset="0"/>
                <a:cs typeface="Arial" panose="020B0604020202020204" pitchFamily="34" charset="0"/>
              </a:rPr>
              <a:t>should assist </a:t>
            </a:r>
            <a:r>
              <a:rPr lang="en-US" sz="2400" dirty="0">
                <a:latin typeface="Arial" panose="020B0604020202020204" pitchFamily="34" charset="0"/>
                <a:cs typeface="Arial" panose="020B0604020202020204" pitchFamily="34" charset="0"/>
              </a:rPr>
              <a:t>with messaging and </a:t>
            </a:r>
            <a:r>
              <a:rPr lang="en-US" sz="2400" dirty="0" smtClean="0">
                <a:latin typeface="Arial" panose="020B0604020202020204" pitchFamily="34" charset="0"/>
                <a:cs typeface="Arial" panose="020B0604020202020204" pitchFamily="34" charset="0"/>
              </a:rPr>
              <a:t>collection.</a:t>
            </a: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93735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056892" y="4188543"/>
            <a:ext cx="2350008" cy="2347006"/>
          </a:xfrm>
          <a:prstGeom prst="rect">
            <a:avLst/>
          </a:prstGeom>
        </p:spPr>
      </p:pic>
      <p:sp>
        <p:nvSpPr>
          <p:cNvPr id="3" name="TextBox 2"/>
          <p:cNvSpPr txBox="1"/>
          <p:nvPr/>
        </p:nvSpPr>
        <p:spPr>
          <a:xfrm>
            <a:off x="274836" y="0"/>
            <a:ext cx="10481214" cy="7232749"/>
          </a:xfrm>
          <a:prstGeom prst="rect">
            <a:avLst/>
          </a:prstGeom>
          <a:noFill/>
        </p:spPr>
        <p:txBody>
          <a:bodyPr wrap="square" rtlCol="0">
            <a:spAutoFit/>
          </a:bodyPr>
          <a:lstStyle/>
          <a:p>
            <a:pPr algn="ctr"/>
            <a:r>
              <a:rPr lang="en-US" sz="4400" u="sng" dirty="0" smtClean="0">
                <a:latin typeface="Arial" panose="020B0604020202020204" pitchFamily="34" charset="0"/>
                <a:cs typeface="Arial" panose="020B0604020202020204" pitchFamily="34" charset="0"/>
              </a:rPr>
              <a:t>Requests from the Field </a:t>
            </a:r>
          </a:p>
          <a:p>
            <a:pPr marL="285750" indent="-285750" algn="just">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400" dirty="0" smtClean="0">
                <a:latin typeface="Arial" panose="020B0604020202020204" pitchFamily="34" charset="0"/>
                <a:cs typeface="Arial" panose="020B0604020202020204" pitchFamily="34" charset="0"/>
              </a:rPr>
              <a:t>2017 provided </a:t>
            </a:r>
            <a:r>
              <a:rPr lang="en-US" sz="2400" dirty="0">
                <a:latin typeface="Arial" panose="020B0604020202020204" pitchFamily="34" charset="0"/>
                <a:cs typeface="Arial" panose="020B0604020202020204" pitchFamily="34" charset="0"/>
              </a:rPr>
              <a:t>the first evaluation for the Community Early Childhood Councils.  </a:t>
            </a:r>
          </a:p>
          <a:p>
            <a:pPr marL="285750" indent="-285750" algn="just">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400" dirty="0" smtClean="0">
                <a:latin typeface="Arial" panose="020B0604020202020204" pitchFamily="34" charset="0"/>
                <a:cs typeface="Arial" panose="020B0604020202020204" pitchFamily="34" charset="0"/>
              </a:rPr>
              <a:t>Anecdotal reports suggest strong </a:t>
            </a:r>
            <a:r>
              <a:rPr lang="en-US" sz="2400" dirty="0">
                <a:latin typeface="Arial" panose="020B0604020202020204" pitchFamily="34" charset="0"/>
                <a:cs typeface="Arial" panose="020B0604020202020204" pitchFamily="34" charset="0"/>
              </a:rPr>
              <a:t>participation and collaboration </a:t>
            </a:r>
            <a:r>
              <a:rPr lang="en-US" sz="2400" dirty="0" smtClean="0">
                <a:latin typeface="Arial" panose="020B0604020202020204" pitchFamily="34" charset="0"/>
                <a:cs typeface="Arial" panose="020B0604020202020204" pitchFamily="34" charset="0"/>
              </a:rPr>
              <a:t>and significant </a:t>
            </a:r>
            <a:r>
              <a:rPr lang="en-US" sz="2400" dirty="0">
                <a:latin typeface="Arial" panose="020B0604020202020204" pitchFamily="34" charset="0"/>
                <a:cs typeface="Arial" panose="020B0604020202020204" pitchFamily="34" charset="0"/>
              </a:rPr>
              <a:t>leveraging of resources to maximize funding provided by the </a:t>
            </a:r>
            <a:r>
              <a:rPr lang="en-US" sz="2400" dirty="0" smtClean="0">
                <a:latin typeface="Arial" panose="020B0604020202020204" pitchFamily="34" charset="0"/>
                <a:cs typeface="Arial" panose="020B0604020202020204" pitchFamily="34" charset="0"/>
              </a:rPr>
              <a:t>state.</a:t>
            </a:r>
            <a:endParaRPr lang="en-US" sz="24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400" dirty="0" smtClean="0">
                <a:latin typeface="Arial" panose="020B0604020202020204" pitchFamily="34" charset="0"/>
                <a:cs typeface="Arial" panose="020B0604020202020204" pitchFamily="34" charset="0"/>
              </a:rPr>
              <a:t>Councils </a:t>
            </a:r>
            <a:r>
              <a:rPr lang="en-US" sz="2400" dirty="0">
                <a:latin typeface="Arial" panose="020B0604020202020204" pitchFamily="34" charset="0"/>
                <a:cs typeface="Arial" panose="020B0604020202020204" pitchFamily="34" charset="0"/>
              </a:rPr>
              <a:t>report that they implement 1-day family events where community partners come together to share resources, provide activities and distribute </a:t>
            </a:r>
            <a:r>
              <a:rPr lang="en-US" sz="2400" dirty="0" smtClean="0">
                <a:latin typeface="Arial" panose="020B0604020202020204" pitchFamily="34" charset="0"/>
                <a:cs typeface="Arial" panose="020B0604020202020204" pitchFamily="34" charset="0"/>
              </a:rPr>
              <a:t>resources.</a:t>
            </a:r>
            <a:endParaRPr lang="en-US" sz="24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400" dirty="0" smtClean="0">
                <a:latin typeface="Arial" panose="020B0604020202020204" pitchFamily="34" charset="0"/>
                <a:cs typeface="Arial" panose="020B0604020202020204" pitchFamily="34" charset="0"/>
              </a:rPr>
              <a:t>One Council </a:t>
            </a:r>
            <a:r>
              <a:rPr lang="en-US" sz="2400" dirty="0">
                <a:latin typeface="Arial" panose="020B0604020202020204" pitchFamily="34" charset="0"/>
                <a:cs typeface="Arial" panose="020B0604020202020204" pitchFamily="34" charset="0"/>
              </a:rPr>
              <a:t>reported using a valid and reliable </a:t>
            </a:r>
            <a:r>
              <a:rPr lang="en-US" sz="2400" dirty="0" smtClean="0">
                <a:latin typeface="Arial" panose="020B0604020202020204" pitchFamily="34" charset="0"/>
                <a:cs typeface="Arial" panose="020B0604020202020204" pitchFamily="34" charset="0"/>
              </a:rPr>
              <a:t>measure.</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7606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281709" y="1445544"/>
            <a:ext cx="11351490" cy="4684809"/>
          </a:xfrm>
        </p:spPr>
        <p:txBody>
          <a:bodyPr>
            <a:normAutofit/>
          </a:bodyPr>
          <a:lstStyle/>
          <a:p>
            <a:pPr marL="201168" lvl="1" indent="0" algn="ctr">
              <a:buNone/>
            </a:pPr>
            <a:r>
              <a:rPr lang="en-US" sz="3200" dirty="0" smtClean="0">
                <a:latin typeface="Arial" panose="020B0604020202020204" pitchFamily="34" charset="0"/>
                <a:cs typeface="Arial" panose="020B0604020202020204" pitchFamily="34" charset="0"/>
              </a:rPr>
              <a:t>	</a:t>
            </a:r>
          </a:p>
          <a:p>
            <a:pPr marL="201168" lvl="1" indent="0" algn="ctr">
              <a:buNone/>
            </a:pPr>
            <a:endParaRPr lang="en-US" sz="32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P</a:t>
            </a:r>
            <a:r>
              <a:rPr lang="en-US" sz="3200" dirty="0" smtClean="0">
                <a:latin typeface="Arial" panose="020B0604020202020204" pitchFamily="34" charset="0"/>
                <a:cs typeface="Arial" panose="020B0604020202020204" pitchFamily="34" charset="0"/>
              </a:rPr>
              <a:t>rovide </a:t>
            </a:r>
            <a:r>
              <a:rPr lang="en-US" sz="3200" dirty="0">
                <a:latin typeface="Arial" panose="020B0604020202020204" pitchFamily="34" charset="0"/>
                <a:cs typeface="Arial" panose="020B0604020202020204" pitchFamily="34" charset="0"/>
              </a:rPr>
              <a:t>leadership and direction for the Commonwealth </a:t>
            </a:r>
            <a:r>
              <a:rPr lang="en-US" sz="3200" dirty="0" smtClean="0">
                <a:latin typeface="Arial" panose="020B0604020202020204" pitchFamily="34" charset="0"/>
                <a:cs typeface="Arial" panose="020B0604020202020204" pitchFamily="34" charset="0"/>
              </a:rPr>
              <a:t>by </a:t>
            </a:r>
            <a:r>
              <a:rPr lang="en-US" sz="3200" dirty="0">
                <a:latin typeface="Arial" panose="020B0604020202020204" pitchFamily="34" charset="0"/>
                <a:cs typeface="Arial" panose="020B0604020202020204" pitchFamily="34" charset="0"/>
              </a:rPr>
              <a:t>providing a comprehensive and sustainable prenatal to age five early childhood system that will ensure a strong foundation for all </a:t>
            </a:r>
            <a:r>
              <a:rPr lang="en-US" sz="3200" dirty="0" smtClean="0">
                <a:latin typeface="Arial" panose="020B0604020202020204" pitchFamily="34" charset="0"/>
                <a:cs typeface="Arial" panose="020B0604020202020204" pitchFamily="34" charset="0"/>
              </a:rPr>
              <a:t>children.</a:t>
            </a:r>
            <a:endParaRPr lang="en-US" sz="3200" dirty="0">
              <a:latin typeface="Arial" panose="020B0604020202020204" pitchFamily="34" charset="0"/>
              <a:cs typeface="Arial" panose="020B0604020202020204" pitchFamily="34" charset="0"/>
            </a:endParaRPr>
          </a:p>
          <a:p>
            <a:endParaRPr lang="en-US" dirty="0"/>
          </a:p>
        </p:txBody>
      </p:sp>
      <p:sp>
        <p:nvSpPr>
          <p:cNvPr id="2" name="Title 1"/>
          <p:cNvSpPr>
            <a:spLocks noGrp="1"/>
          </p:cNvSpPr>
          <p:nvPr>
            <p:ph type="title" idx="4294967295"/>
          </p:nvPr>
        </p:nvSpPr>
        <p:spPr>
          <a:xfrm>
            <a:off x="-138546" y="642963"/>
            <a:ext cx="12192000" cy="1449387"/>
          </a:xfrm>
        </p:spPr>
        <p:txBody>
          <a:bodyPr>
            <a:normAutofit fontScale="90000"/>
          </a:bodyPr>
          <a:lstStyle/>
          <a:p>
            <a:pPr algn="ctr"/>
            <a:r>
              <a:rPr lang="en-US" sz="4400" u="sng" dirty="0" smtClean="0">
                <a:latin typeface="Arial" panose="020B0604020202020204" pitchFamily="34" charset="0"/>
                <a:cs typeface="Arial" panose="020B0604020202020204" pitchFamily="34" charset="0"/>
              </a:rPr>
              <a:t>Mission of the Kentucky Governor’s Office of Early Childhood</a:t>
            </a:r>
            <a:r>
              <a:rPr lang="en-US" sz="4000" b="1" dirty="0" smtClean="0"/>
              <a:t/>
            </a:r>
            <a:br>
              <a:rPr lang="en-US" sz="4000" b="1" dirty="0" smtClean="0"/>
            </a:br>
            <a:endParaRPr lang="en-US" sz="4000" dirty="0"/>
          </a:p>
        </p:txBody>
      </p:sp>
      <p:pic>
        <p:nvPicPr>
          <p:cNvPr id="4" name="Picture 3"/>
          <p:cNvPicPr>
            <a:picLocks noChangeAspect="1"/>
          </p:cNvPicPr>
          <p:nvPr/>
        </p:nvPicPr>
        <p:blipFill>
          <a:blip r:embed="rId3"/>
          <a:stretch>
            <a:fillRect/>
          </a:stretch>
        </p:blipFill>
        <p:spPr>
          <a:xfrm>
            <a:off x="10056892" y="4188543"/>
            <a:ext cx="2350008" cy="2347006"/>
          </a:xfrm>
          <a:prstGeom prst="rect">
            <a:avLst/>
          </a:prstGeom>
        </p:spPr>
      </p:pic>
    </p:spTree>
    <p:extLst>
      <p:ext uri="{BB962C8B-B14F-4D97-AF65-F5344CB8AC3E}">
        <p14:creationId xmlns:p14="http://schemas.microsoft.com/office/powerpoint/2010/main" val="75339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056892" y="4188543"/>
            <a:ext cx="2350008" cy="2347006"/>
          </a:xfrm>
          <a:prstGeom prst="rect">
            <a:avLst/>
          </a:prstGeom>
        </p:spPr>
      </p:pic>
      <p:sp>
        <p:nvSpPr>
          <p:cNvPr id="3" name="TextBox 2"/>
          <p:cNvSpPr txBox="1"/>
          <p:nvPr/>
        </p:nvSpPr>
        <p:spPr>
          <a:xfrm>
            <a:off x="678873" y="249382"/>
            <a:ext cx="10481214" cy="6740307"/>
          </a:xfrm>
          <a:prstGeom prst="rect">
            <a:avLst/>
          </a:prstGeom>
          <a:noFill/>
        </p:spPr>
        <p:txBody>
          <a:bodyPr wrap="square" rtlCol="0">
            <a:spAutoFit/>
          </a:bodyPr>
          <a:lstStyle/>
          <a:p>
            <a:pPr algn="ctr"/>
            <a:r>
              <a:rPr lang="en-US" sz="4400" u="sng" dirty="0" smtClean="0">
                <a:latin typeface="Arial" panose="020B0604020202020204" pitchFamily="34" charset="0"/>
                <a:cs typeface="Arial" panose="020B0604020202020204" pitchFamily="34" charset="0"/>
              </a:rPr>
              <a:t>Requests from the Field</a:t>
            </a:r>
          </a:p>
          <a:p>
            <a:pPr marL="285750" indent="-285750" algn="just">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en-US" sz="4000" dirty="0" smtClean="0">
                <a:latin typeface="Arial" panose="020B0604020202020204" pitchFamily="34" charset="0"/>
                <a:cs typeface="Arial" panose="020B0604020202020204" pitchFamily="34" charset="0"/>
              </a:rPr>
              <a:t>Improved </a:t>
            </a:r>
            <a:r>
              <a:rPr lang="en-US" sz="4000" dirty="0" err="1" smtClean="0">
                <a:latin typeface="Arial" panose="020B0604020202020204" pitchFamily="34" charset="0"/>
                <a:cs typeface="Arial" panose="020B0604020202020204" pitchFamily="34" charset="0"/>
              </a:rPr>
              <a:t>RFA</a:t>
            </a:r>
            <a:r>
              <a:rPr lang="en-US" sz="4000" dirty="0" smtClean="0">
                <a:latin typeface="Arial" panose="020B0604020202020204" pitchFamily="34" charset="0"/>
                <a:cs typeface="Arial" panose="020B0604020202020204" pitchFamily="34" charset="0"/>
              </a:rPr>
              <a:t> Process</a:t>
            </a:r>
          </a:p>
          <a:p>
            <a:pPr algn="just"/>
            <a:endParaRPr lang="en-US" sz="4000" dirty="0" smtClean="0">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en-US" sz="4000" dirty="0" smtClean="0">
                <a:latin typeface="Arial" panose="020B0604020202020204" pitchFamily="34" charset="0"/>
                <a:cs typeface="Arial" panose="020B0604020202020204" pitchFamily="34" charset="0"/>
              </a:rPr>
              <a:t>Improved Monitoring</a:t>
            </a:r>
          </a:p>
          <a:p>
            <a:pPr algn="just"/>
            <a:endParaRPr lang="en-US" sz="4000" dirty="0" smtClean="0">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en-US" sz="4000" dirty="0" smtClean="0">
                <a:latin typeface="Arial" panose="020B0604020202020204" pitchFamily="34" charset="0"/>
                <a:cs typeface="Arial" panose="020B0604020202020204" pitchFamily="34" charset="0"/>
              </a:rPr>
              <a:t>Staffing</a:t>
            </a:r>
          </a:p>
          <a:p>
            <a:pPr algn="just"/>
            <a:endParaRPr lang="en-US" sz="4000" dirty="0">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en-US" sz="4000" dirty="0" smtClean="0">
                <a:latin typeface="Arial" panose="020B0604020202020204" pitchFamily="34" charset="0"/>
                <a:cs typeface="Arial" panose="020B0604020202020204" pitchFamily="34" charset="0"/>
              </a:rPr>
              <a:t>Cohesive Direction</a:t>
            </a:r>
            <a:endParaRPr lang="en-US" sz="4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6867115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rot="19301460">
            <a:off x="579986" y="3884087"/>
            <a:ext cx="3288145" cy="148705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a:t>
            </a:r>
            <a:r>
              <a:rPr lang="en-US" dirty="0" smtClean="0">
                <a:solidFill>
                  <a:schemeClr val="tx1"/>
                </a:solidFill>
              </a:rPr>
              <a:t>The Business Community</a:t>
            </a:r>
            <a:endParaRPr lang="en-US" dirty="0">
              <a:solidFill>
                <a:schemeClr val="tx1"/>
              </a:solidFill>
            </a:endParaRPr>
          </a:p>
        </p:txBody>
      </p:sp>
      <p:sp>
        <p:nvSpPr>
          <p:cNvPr id="6" name="Right Arrow 5"/>
          <p:cNvSpPr/>
          <p:nvPr/>
        </p:nvSpPr>
        <p:spPr>
          <a:xfrm rot="4941999">
            <a:off x="3071539" y="3884088"/>
            <a:ext cx="3288145" cy="148705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Training Organizations</a:t>
            </a:r>
          </a:p>
        </p:txBody>
      </p:sp>
      <p:sp>
        <p:nvSpPr>
          <p:cNvPr id="7" name="Right Arrow 6"/>
          <p:cNvSpPr/>
          <p:nvPr/>
        </p:nvSpPr>
        <p:spPr>
          <a:xfrm rot="3924318">
            <a:off x="50802" y="953328"/>
            <a:ext cx="3288145" cy="148705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Department of Education</a:t>
            </a:r>
          </a:p>
        </p:txBody>
      </p:sp>
      <p:sp>
        <p:nvSpPr>
          <p:cNvPr id="8" name="Right Arrow 7"/>
          <p:cNvSpPr/>
          <p:nvPr/>
        </p:nvSpPr>
        <p:spPr>
          <a:xfrm rot="19931917">
            <a:off x="7740950" y="680984"/>
            <a:ext cx="3288145" cy="148705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          Public </a:t>
            </a:r>
            <a:r>
              <a:rPr lang="en-US" dirty="0">
                <a:solidFill>
                  <a:schemeClr val="tx1"/>
                </a:solidFill>
              </a:rPr>
              <a:t>Libraries</a:t>
            </a:r>
          </a:p>
        </p:txBody>
      </p:sp>
      <p:sp>
        <p:nvSpPr>
          <p:cNvPr id="9" name="Right Arrow 8"/>
          <p:cNvSpPr/>
          <p:nvPr/>
        </p:nvSpPr>
        <p:spPr>
          <a:xfrm rot="1492468">
            <a:off x="2538828" y="622574"/>
            <a:ext cx="3288145" cy="148705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Department of Community-Based Services</a:t>
            </a:r>
          </a:p>
        </p:txBody>
      </p:sp>
      <p:sp>
        <p:nvSpPr>
          <p:cNvPr id="10" name="Right Arrow 9"/>
          <p:cNvSpPr/>
          <p:nvPr/>
        </p:nvSpPr>
        <p:spPr>
          <a:xfrm rot="1492468">
            <a:off x="8873351" y="2757695"/>
            <a:ext cx="3288145" cy="148705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Workforce Investment </a:t>
            </a:r>
          </a:p>
        </p:txBody>
      </p:sp>
      <p:sp>
        <p:nvSpPr>
          <p:cNvPr id="11" name="Right Arrow 10"/>
          <p:cNvSpPr/>
          <p:nvPr/>
        </p:nvSpPr>
        <p:spPr>
          <a:xfrm rot="17054333">
            <a:off x="5262112" y="953327"/>
            <a:ext cx="3288145" cy="148705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a:t>
            </a:r>
            <a:r>
              <a:rPr lang="en-US" dirty="0" smtClean="0">
                <a:solidFill>
                  <a:schemeClr val="tx1"/>
                </a:solidFill>
              </a:rPr>
              <a:t>Department </a:t>
            </a:r>
            <a:r>
              <a:rPr lang="en-US" dirty="0">
                <a:solidFill>
                  <a:schemeClr val="tx1"/>
                </a:solidFill>
              </a:rPr>
              <a:t>of Health</a:t>
            </a:r>
          </a:p>
        </p:txBody>
      </p:sp>
      <p:sp>
        <p:nvSpPr>
          <p:cNvPr id="12" name="Left Arrow 11"/>
          <p:cNvSpPr/>
          <p:nvPr/>
        </p:nvSpPr>
        <p:spPr>
          <a:xfrm rot="19924772">
            <a:off x="6041406" y="3967215"/>
            <a:ext cx="3085064" cy="1320800"/>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Advocacy/Public Policy Organizations</a:t>
            </a:r>
          </a:p>
        </p:txBody>
      </p:sp>
      <p:sp>
        <p:nvSpPr>
          <p:cNvPr id="13" name="Right Arrow 12"/>
          <p:cNvSpPr/>
          <p:nvPr/>
        </p:nvSpPr>
        <p:spPr>
          <a:xfrm>
            <a:off x="8321964" y="5135418"/>
            <a:ext cx="3066473" cy="122046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Foundations and Non-Profits</a:t>
            </a:r>
          </a:p>
        </p:txBody>
      </p:sp>
    </p:spTree>
    <p:extLst>
      <p:ext uri="{BB962C8B-B14F-4D97-AF65-F5344CB8AC3E}">
        <p14:creationId xmlns:p14="http://schemas.microsoft.com/office/powerpoint/2010/main" val="78795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901112" y="721977"/>
          <a:ext cx="1112404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ight Arrow 1"/>
          <p:cNvSpPr/>
          <p:nvPr/>
        </p:nvSpPr>
        <p:spPr>
          <a:xfrm>
            <a:off x="270159" y="193194"/>
            <a:ext cx="2768603" cy="130309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Department of Education</a:t>
            </a:r>
          </a:p>
        </p:txBody>
      </p:sp>
      <p:sp>
        <p:nvSpPr>
          <p:cNvPr id="3" name="Right Arrow 2"/>
          <p:cNvSpPr/>
          <p:nvPr/>
        </p:nvSpPr>
        <p:spPr>
          <a:xfrm>
            <a:off x="1087576" y="5531044"/>
            <a:ext cx="3057236" cy="12192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Training Organizations</a:t>
            </a:r>
          </a:p>
        </p:txBody>
      </p:sp>
      <p:sp>
        <p:nvSpPr>
          <p:cNvPr id="5" name="Right Arrow 4"/>
          <p:cNvSpPr/>
          <p:nvPr/>
        </p:nvSpPr>
        <p:spPr>
          <a:xfrm>
            <a:off x="3179616" y="1021391"/>
            <a:ext cx="3020291" cy="112683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    Public </a:t>
            </a:r>
            <a:r>
              <a:rPr lang="en-US" dirty="0">
                <a:solidFill>
                  <a:schemeClr val="tx1"/>
                </a:solidFill>
              </a:rPr>
              <a:t>Libraries</a:t>
            </a:r>
          </a:p>
        </p:txBody>
      </p:sp>
      <p:sp>
        <p:nvSpPr>
          <p:cNvPr id="6" name="Right Arrow 5"/>
          <p:cNvSpPr/>
          <p:nvPr/>
        </p:nvSpPr>
        <p:spPr>
          <a:xfrm>
            <a:off x="270159" y="4689765"/>
            <a:ext cx="2826327" cy="97905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Workforce </a:t>
            </a:r>
            <a:r>
              <a:rPr lang="en-US" dirty="0" smtClean="0">
                <a:solidFill>
                  <a:schemeClr val="tx1"/>
                </a:solidFill>
              </a:rPr>
              <a:t>Investment</a:t>
            </a:r>
            <a:endParaRPr lang="en-US" dirty="0">
              <a:solidFill>
                <a:schemeClr val="tx1"/>
              </a:solidFill>
            </a:endParaRPr>
          </a:p>
        </p:txBody>
      </p:sp>
      <p:sp>
        <p:nvSpPr>
          <p:cNvPr id="7" name="Right Arrow 6"/>
          <p:cNvSpPr/>
          <p:nvPr/>
        </p:nvSpPr>
        <p:spPr>
          <a:xfrm>
            <a:off x="4253342" y="-34635"/>
            <a:ext cx="3020291" cy="112683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Department of Community-Based Services</a:t>
            </a:r>
          </a:p>
        </p:txBody>
      </p:sp>
      <p:sp>
        <p:nvSpPr>
          <p:cNvPr id="8" name="Right Arrow 7"/>
          <p:cNvSpPr/>
          <p:nvPr/>
        </p:nvSpPr>
        <p:spPr>
          <a:xfrm>
            <a:off x="4397661" y="4615874"/>
            <a:ext cx="3208480" cy="112683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 </a:t>
            </a:r>
            <a:r>
              <a:rPr lang="en-US" dirty="0" smtClean="0">
                <a:solidFill>
                  <a:schemeClr val="tx1"/>
                </a:solidFill>
              </a:rPr>
              <a:t>Business Community</a:t>
            </a:r>
            <a:endParaRPr lang="en-US" dirty="0">
              <a:solidFill>
                <a:schemeClr val="tx1"/>
              </a:solidFill>
            </a:endParaRPr>
          </a:p>
        </p:txBody>
      </p:sp>
      <p:sp>
        <p:nvSpPr>
          <p:cNvPr id="9" name="Right Arrow 8"/>
          <p:cNvSpPr/>
          <p:nvPr/>
        </p:nvSpPr>
        <p:spPr>
          <a:xfrm>
            <a:off x="7899398" y="193194"/>
            <a:ext cx="3020291" cy="112683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Department of Health</a:t>
            </a:r>
          </a:p>
        </p:txBody>
      </p:sp>
      <p:sp>
        <p:nvSpPr>
          <p:cNvPr id="10" name="Right Arrow 9"/>
          <p:cNvSpPr/>
          <p:nvPr/>
        </p:nvSpPr>
        <p:spPr>
          <a:xfrm>
            <a:off x="5763487" y="5675746"/>
            <a:ext cx="3020291" cy="112683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Advocacy/Public Policy Organizations</a:t>
            </a:r>
          </a:p>
        </p:txBody>
      </p:sp>
      <p:sp>
        <p:nvSpPr>
          <p:cNvPr id="11" name="Right Arrow 10"/>
          <p:cNvSpPr/>
          <p:nvPr/>
        </p:nvSpPr>
        <p:spPr>
          <a:xfrm>
            <a:off x="9036627" y="5675746"/>
            <a:ext cx="3020291" cy="112683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Foundations and Non-Profits</a:t>
            </a:r>
          </a:p>
        </p:txBody>
      </p:sp>
    </p:spTree>
    <p:extLst>
      <p:ext uri="{BB962C8B-B14F-4D97-AF65-F5344CB8AC3E}">
        <p14:creationId xmlns:p14="http://schemas.microsoft.com/office/powerpoint/2010/main" val="17917131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32793"/>
            <a:ext cx="12192000" cy="1512888"/>
          </a:xfrm>
        </p:spPr>
        <p:txBody>
          <a:bodyPr>
            <a:normAutofit fontScale="90000"/>
          </a:bodyPr>
          <a:lstStyle/>
          <a:p>
            <a:pPr algn="ctr"/>
            <a:r>
              <a:rPr lang="en-US" dirty="0"/>
              <a:t/>
            </a:r>
            <a:br>
              <a:rPr lang="en-US" dirty="0"/>
            </a:br>
            <a:r>
              <a:rPr lang="en-US" sz="4000" b="1" dirty="0" smtClean="0"/>
              <a:t/>
            </a:r>
            <a:br>
              <a:rPr lang="en-US" sz="4000" b="1" dirty="0" smtClean="0"/>
            </a:br>
            <a:endParaRPr lang="en-US" sz="4000" dirty="0"/>
          </a:p>
        </p:txBody>
      </p:sp>
      <p:sp>
        <p:nvSpPr>
          <p:cNvPr id="3" name="Text Placeholder 2"/>
          <p:cNvSpPr>
            <a:spLocks noGrp="1"/>
          </p:cNvSpPr>
          <p:nvPr>
            <p:ph type="body" idx="4294967295"/>
          </p:nvPr>
        </p:nvSpPr>
        <p:spPr>
          <a:xfrm>
            <a:off x="287079" y="392551"/>
            <a:ext cx="11166587" cy="5389417"/>
          </a:xfrm>
        </p:spPr>
        <p:txBody>
          <a:bodyPr>
            <a:normAutofit fontScale="92500" lnSpcReduction="10000"/>
          </a:bodyPr>
          <a:lstStyle/>
          <a:p>
            <a:pPr marL="0" indent="0" algn="ctr">
              <a:buNone/>
            </a:pPr>
            <a:r>
              <a:rPr lang="en-US" sz="3200" b="1" dirty="0">
                <a:latin typeface="Arial" panose="020B0604020202020204" pitchFamily="34" charset="0"/>
                <a:cs typeface="Arial" panose="020B0604020202020204" pitchFamily="34" charset="0"/>
              </a:rPr>
              <a:t>Kindergarten readiness has hovered around 51% for the last 5 </a:t>
            </a:r>
            <a:r>
              <a:rPr lang="en-US" sz="3200" b="1" dirty="0" smtClean="0">
                <a:latin typeface="Arial" panose="020B0604020202020204" pitchFamily="34" charset="0"/>
                <a:cs typeface="Arial" panose="020B0604020202020204" pitchFamily="34" charset="0"/>
              </a:rPr>
              <a:t>years</a:t>
            </a:r>
          </a:p>
          <a:p>
            <a:pPr marL="0" indent="0" algn="ctr">
              <a:buNone/>
            </a:pPr>
            <a:endParaRPr lang="en-US" sz="3200" b="1" dirty="0">
              <a:latin typeface="Arial" panose="020B0604020202020204" pitchFamily="34" charset="0"/>
              <a:cs typeface="Arial" panose="020B0604020202020204" pitchFamily="34" charset="0"/>
            </a:endParaRPr>
          </a:p>
          <a:p>
            <a:pPr>
              <a:buFont typeface="Arial" panose="020B0604020202020204" pitchFamily="34" charset="0"/>
              <a:buChar char="•"/>
            </a:pP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Ensuring </a:t>
            </a:r>
            <a:r>
              <a:rPr lang="en-US" sz="3200" dirty="0">
                <a:latin typeface="Arial" panose="020B0604020202020204" pitchFamily="34" charset="0"/>
                <a:cs typeface="Arial" panose="020B0604020202020204" pitchFamily="34" charset="0"/>
              </a:rPr>
              <a:t>equity and healthy beginnings starts here—access, quality and outcomes</a:t>
            </a:r>
            <a:r>
              <a:rPr lang="en-US" sz="3200" dirty="0" smtClean="0">
                <a:latin typeface="Arial" panose="020B0604020202020204" pitchFamily="34" charset="0"/>
                <a:cs typeface="Arial" panose="020B0604020202020204" pitchFamily="34" charset="0"/>
              </a:rPr>
              <a:t>.</a:t>
            </a:r>
          </a:p>
          <a:p>
            <a:pPr>
              <a:buFont typeface="Arial" panose="020B0604020202020204" pitchFamily="34" charset="0"/>
              <a:buChar char="•"/>
            </a:pPr>
            <a:endParaRPr lang="en-US" sz="32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3200" dirty="0" smtClean="0">
                <a:latin typeface="Arial" panose="020B0604020202020204" pitchFamily="34" charset="0"/>
                <a:cs typeface="Arial" panose="020B0604020202020204" pitchFamily="34" charset="0"/>
              </a:rPr>
              <a:t>  State </a:t>
            </a:r>
            <a:r>
              <a:rPr lang="en-US" sz="3200" dirty="0">
                <a:latin typeface="Arial" panose="020B0604020202020204" pitchFamily="34" charset="0"/>
                <a:cs typeface="Arial" panose="020B0604020202020204" pitchFamily="34" charset="0"/>
              </a:rPr>
              <a:t>and local partnerships are critical to building a comprehensive early childhood system</a:t>
            </a:r>
            <a:r>
              <a:rPr lang="en-US" sz="3200" dirty="0" smtClean="0">
                <a:latin typeface="Arial" panose="020B0604020202020204" pitchFamily="34" charset="0"/>
                <a:cs typeface="Arial" panose="020B0604020202020204" pitchFamily="34" charset="0"/>
              </a:rPr>
              <a:t>.</a:t>
            </a:r>
          </a:p>
          <a:p>
            <a:pPr marL="0" indent="0">
              <a:buNone/>
            </a:pPr>
            <a:endParaRPr lang="en-US" sz="32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3200" dirty="0" smtClean="0">
                <a:latin typeface="Arial" panose="020B0604020202020204" pitchFamily="34" charset="0"/>
                <a:cs typeface="Arial" panose="020B0604020202020204" pitchFamily="34" charset="0"/>
              </a:rPr>
              <a:t>  Kentucky's </a:t>
            </a:r>
            <a:r>
              <a:rPr lang="en-US" sz="3200" dirty="0">
                <a:latin typeface="Arial" panose="020B0604020202020204" pitchFamily="34" charset="0"/>
                <a:cs typeface="Arial" panose="020B0604020202020204" pitchFamily="34" charset="0"/>
              </a:rPr>
              <a:t>Community Early Childhood Councils are the vehicles to coordinate efforts that respond to local </a:t>
            </a:r>
            <a:r>
              <a:rPr lang="en-US" sz="3200" dirty="0" smtClean="0">
                <a:latin typeface="Arial" panose="020B0604020202020204" pitchFamily="34" charset="0"/>
                <a:cs typeface="Arial" panose="020B0604020202020204" pitchFamily="34" charset="0"/>
              </a:rPr>
              <a:t>needs.</a:t>
            </a:r>
            <a:endParaRPr lang="en-US" sz="32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smtClean="0"/>
          </a:p>
        </p:txBody>
      </p:sp>
      <p:pic>
        <p:nvPicPr>
          <p:cNvPr id="4" name="Picture 3"/>
          <p:cNvPicPr>
            <a:picLocks noChangeAspect="1"/>
          </p:cNvPicPr>
          <p:nvPr/>
        </p:nvPicPr>
        <p:blipFill>
          <a:blip r:embed="rId3"/>
          <a:stretch>
            <a:fillRect/>
          </a:stretch>
        </p:blipFill>
        <p:spPr>
          <a:xfrm>
            <a:off x="10056892" y="4188543"/>
            <a:ext cx="2350008" cy="2347006"/>
          </a:xfrm>
          <a:prstGeom prst="rect">
            <a:avLst/>
          </a:prstGeom>
        </p:spPr>
      </p:pic>
    </p:spTree>
    <p:extLst>
      <p:ext uri="{BB962C8B-B14F-4D97-AF65-F5344CB8AC3E}">
        <p14:creationId xmlns:p14="http://schemas.microsoft.com/office/powerpoint/2010/main" val="388597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32793"/>
            <a:ext cx="12192000" cy="1512888"/>
          </a:xfrm>
        </p:spPr>
        <p:txBody>
          <a:bodyPr>
            <a:normAutofit fontScale="90000"/>
          </a:bodyPr>
          <a:lstStyle/>
          <a:p>
            <a:pPr algn="ctr"/>
            <a:r>
              <a:rPr lang="en-US" dirty="0"/>
              <a:t/>
            </a:r>
            <a:br>
              <a:rPr lang="en-US" dirty="0"/>
            </a:br>
            <a:r>
              <a:rPr lang="en-US" sz="4000" b="1" dirty="0" smtClean="0"/>
              <a:t/>
            </a:r>
            <a:br>
              <a:rPr lang="en-US" sz="4000" b="1" dirty="0" smtClean="0"/>
            </a:br>
            <a:endParaRPr lang="en-US" sz="4000" dirty="0"/>
          </a:p>
        </p:txBody>
      </p:sp>
      <p:sp>
        <p:nvSpPr>
          <p:cNvPr id="3" name="Text Placeholder 2"/>
          <p:cNvSpPr>
            <a:spLocks noGrp="1"/>
          </p:cNvSpPr>
          <p:nvPr>
            <p:ph type="body" idx="4294967295"/>
          </p:nvPr>
        </p:nvSpPr>
        <p:spPr>
          <a:xfrm>
            <a:off x="350874" y="276447"/>
            <a:ext cx="10781415" cy="5236196"/>
          </a:xfrm>
        </p:spPr>
        <p:txBody>
          <a:bodyPr>
            <a:normAutofit fontScale="77500" lnSpcReduction="20000"/>
          </a:bodyPr>
          <a:lstStyle/>
          <a:p>
            <a:r>
              <a:rPr lang="en-US" sz="4100" dirty="0" smtClean="0">
                <a:latin typeface="Arial" panose="020B0604020202020204" pitchFamily="34" charset="0"/>
                <a:cs typeface="Arial" panose="020B0604020202020204" pitchFamily="34" charset="0"/>
              </a:rPr>
              <a:t>                                     </a:t>
            </a:r>
            <a:r>
              <a:rPr lang="en-US" sz="4100" b="1" dirty="0" smtClean="0">
                <a:latin typeface="Arial" panose="020B0604020202020204" pitchFamily="34" charset="0"/>
                <a:cs typeface="Arial" panose="020B0604020202020204" pitchFamily="34" charset="0"/>
              </a:rPr>
              <a:t>Call </a:t>
            </a:r>
            <a:r>
              <a:rPr lang="en-US" sz="4100" b="1" dirty="0">
                <a:latin typeface="Arial" panose="020B0604020202020204" pitchFamily="34" charset="0"/>
                <a:cs typeface="Arial" panose="020B0604020202020204" pitchFamily="34" charset="0"/>
              </a:rPr>
              <a:t>to </a:t>
            </a:r>
            <a:r>
              <a:rPr lang="en-US" sz="4100" b="1" dirty="0" smtClean="0">
                <a:latin typeface="Arial" panose="020B0604020202020204" pitchFamily="34" charset="0"/>
                <a:cs typeface="Arial" panose="020B0604020202020204" pitchFamily="34" charset="0"/>
              </a:rPr>
              <a:t>Action</a:t>
            </a:r>
          </a:p>
          <a:p>
            <a:endParaRPr lang="en-US" sz="41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4100" dirty="0" smtClean="0">
                <a:latin typeface="Arial" panose="020B0604020202020204" pitchFamily="34" charset="0"/>
                <a:cs typeface="Arial" panose="020B0604020202020204" pitchFamily="34" charset="0"/>
              </a:rPr>
              <a:t> Broaden </a:t>
            </a:r>
            <a:r>
              <a:rPr lang="en-US" sz="4100" dirty="0">
                <a:latin typeface="Arial" panose="020B0604020202020204" pitchFamily="34" charset="0"/>
                <a:cs typeface="Arial" panose="020B0604020202020204" pitchFamily="34" charset="0"/>
              </a:rPr>
              <a:t>and deepen local partnerships; </a:t>
            </a:r>
            <a:r>
              <a:rPr lang="en-US" sz="4100" dirty="0" smtClean="0">
                <a:latin typeface="Arial" panose="020B0604020202020204" pitchFamily="34" charset="0"/>
                <a:cs typeface="Arial" panose="020B0604020202020204" pitchFamily="34" charset="0"/>
              </a:rPr>
              <a:t>the problems </a:t>
            </a:r>
            <a:r>
              <a:rPr lang="en-US" sz="4100" dirty="0">
                <a:latin typeface="Arial" panose="020B0604020202020204" pitchFamily="34" charset="0"/>
                <a:cs typeface="Arial" panose="020B0604020202020204" pitchFamily="34" charset="0"/>
              </a:rPr>
              <a:t>are </a:t>
            </a:r>
            <a:r>
              <a:rPr lang="en-US" sz="4100" dirty="0" smtClean="0">
                <a:latin typeface="Arial" panose="020B0604020202020204" pitchFamily="34" charset="0"/>
                <a:cs typeface="Arial" panose="020B0604020202020204" pitchFamily="34" charset="0"/>
              </a:rPr>
              <a:t>complex and interconnected.</a:t>
            </a:r>
            <a:endParaRPr lang="en-US" sz="4100" dirty="0">
              <a:latin typeface="Arial" panose="020B0604020202020204" pitchFamily="34" charset="0"/>
              <a:cs typeface="Arial" panose="020B0604020202020204" pitchFamily="34" charset="0"/>
            </a:endParaRPr>
          </a:p>
          <a:p>
            <a:pPr marL="0" indent="0">
              <a:buNone/>
            </a:pPr>
            <a:endParaRPr lang="en-US" sz="41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4100" dirty="0" smtClean="0">
                <a:latin typeface="Arial" panose="020B0604020202020204" pitchFamily="34" charset="0"/>
                <a:cs typeface="Arial" panose="020B0604020202020204" pitchFamily="34" charset="0"/>
              </a:rPr>
              <a:t> Aim for a shared goal; work toward lasting change.</a:t>
            </a:r>
          </a:p>
          <a:p>
            <a:pPr marL="0" indent="0">
              <a:buNone/>
            </a:pPr>
            <a:endParaRPr lang="en-US" sz="41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4100" dirty="0" smtClean="0">
                <a:latin typeface="Arial" panose="020B0604020202020204" pitchFamily="34" charset="0"/>
                <a:cs typeface="Arial" panose="020B0604020202020204" pitchFamily="34" charset="0"/>
              </a:rPr>
              <a:t> Understand the local </a:t>
            </a:r>
            <a:r>
              <a:rPr lang="en-US" sz="4100" dirty="0">
                <a:latin typeface="Arial" panose="020B0604020202020204" pitchFamily="34" charset="0"/>
                <a:cs typeface="Arial" panose="020B0604020202020204" pitchFamily="34" charset="0"/>
              </a:rPr>
              <a:t>assets; </a:t>
            </a:r>
            <a:r>
              <a:rPr lang="en-US" sz="4100" dirty="0" smtClean="0">
                <a:latin typeface="Arial" panose="020B0604020202020204" pitchFamily="34" charset="0"/>
                <a:cs typeface="Arial" panose="020B0604020202020204" pitchFamily="34" charset="0"/>
              </a:rPr>
              <a:t>mobilize funding.</a:t>
            </a:r>
            <a:endParaRPr lang="en-US" sz="4100" dirty="0">
              <a:latin typeface="Arial" panose="020B0604020202020204" pitchFamily="34" charset="0"/>
              <a:cs typeface="Arial" panose="020B0604020202020204" pitchFamily="34" charset="0"/>
            </a:endParaRPr>
          </a:p>
          <a:p>
            <a:pPr marL="514350" indent="-514350">
              <a:buFont typeface="+mj-lt"/>
              <a:buAutoNum type="arabicPeriod"/>
            </a:pPr>
            <a:endParaRPr lang="en-US" sz="41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4100" dirty="0" smtClean="0">
                <a:latin typeface="Arial" panose="020B0604020202020204" pitchFamily="34" charset="0"/>
                <a:cs typeface="Arial" panose="020B0604020202020204" pitchFamily="34" charset="0"/>
              </a:rPr>
              <a:t> Follow the data; invest in proven strategies.</a:t>
            </a:r>
            <a:r>
              <a:rPr lang="en-US" sz="3200" dirty="0">
                <a:latin typeface="Arial" panose="020B0604020202020204" pitchFamily="34" charset="0"/>
                <a:cs typeface="Arial" panose="020B0604020202020204" pitchFamily="34" charset="0"/>
              </a:rPr>
              <a:t/>
            </a:r>
            <a:br>
              <a:rPr lang="en-US" sz="3200" dirty="0">
                <a:latin typeface="Arial" panose="020B0604020202020204" pitchFamily="34" charset="0"/>
                <a:cs typeface="Arial" panose="020B0604020202020204" pitchFamily="34" charset="0"/>
              </a:rPr>
            </a:br>
            <a:endParaRPr lang="en-US" sz="3200" dirty="0" smtClean="0">
              <a:latin typeface="Arial" panose="020B0604020202020204" pitchFamily="34" charset="0"/>
              <a:cs typeface="Arial" panose="020B0604020202020204" pitchFamily="34" charset="0"/>
            </a:endParaRPr>
          </a:p>
          <a:p>
            <a:pPr marL="514350" indent="-514350">
              <a:buFont typeface="+mj-lt"/>
              <a:buAutoNum type="arabicPeriod"/>
            </a:pPr>
            <a:endParaRPr lang="en-US" sz="3200" dirty="0">
              <a:latin typeface="Arial" panose="020B0604020202020204" pitchFamily="34" charset="0"/>
              <a:cs typeface="Arial" panose="020B0604020202020204" pitchFamily="34" charset="0"/>
            </a:endParaRPr>
          </a:p>
          <a:p>
            <a:pPr marL="0" indent="0" algn="ctr">
              <a:buNone/>
            </a:pPr>
            <a:endParaRPr lang="en-US" sz="3200" dirty="0">
              <a:latin typeface="+mj-lt"/>
            </a:endParaRPr>
          </a:p>
          <a:p>
            <a:pPr marL="342900" indent="-342900">
              <a:buFont typeface="Arial" panose="020B0604020202020204" pitchFamily="34" charset="0"/>
              <a:buChar char="•"/>
            </a:pPr>
            <a:endParaRPr lang="en-US" sz="2400" dirty="0" smtClean="0"/>
          </a:p>
        </p:txBody>
      </p:sp>
      <p:pic>
        <p:nvPicPr>
          <p:cNvPr id="4" name="Picture 3"/>
          <p:cNvPicPr>
            <a:picLocks noChangeAspect="1"/>
          </p:cNvPicPr>
          <p:nvPr/>
        </p:nvPicPr>
        <p:blipFill>
          <a:blip r:embed="rId3"/>
          <a:stretch>
            <a:fillRect/>
          </a:stretch>
        </p:blipFill>
        <p:spPr>
          <a:xfrm>
            <a:off x="10056892" y="4188543"/>
            <a:ext cx="2350008" cy="2347006"/>
          </a:xfrm>
          <a:prstGeom prst="rect">
            <a:avLst/>
          </a:prstGeom>
        </p:spPr>
      </p:pic>
    </p:spTree>
    <p:extLst>
      <p:ext uri="{BB962C8B-B14F-4D97-AF65-F5344CB8AC3E}">
        <p14:creationId xmlns:p14="http://schemas.microsoft.com/office/powerpoint/2010/main" val="186318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06652" y="0"/>
            <a:ext cx="4755292" cy="4749196"/>
          </a:xfrm>
          <a:prstGeom prst="rect">
            <a:avLst/>
          </a:prstGeom>
        </p:spPr>
      </p:pic>
      <p:sp>
        <p:nvSpPr>
          <p:cNvPr id="2" name="TextBox 1"/>
          <p:cNvSpPr txBox="1"/>
          <p:nvPr/>
        </p:nvSpPr>
        <p:spPr>
          <a:xfrm>
            <a:off x="120073" y="4488533"/>
            <a:ext cx="11998035" cy="1446550"/>
          </a:xfrm>
          <a:prstGeom prst="rect">
            <a:avLst/>
          </a:prstGeom>
          <a:noFill/>
        </p:spPr>
        <p:txBody>
          <a:bodyPr wrap="square" rtlCol="0">
            <a:spAutoFit/>
          </a:bodyPr>
          <a:lstStyle/>
          <a:p>
            <a:pPr algn="ctr"/>
            <a:r>
              <a:rPr lang="en-US" sz="4400" b="1" u="sng" dirty="0" smtClean="0">
                <a:latin typeface="Arial" panose="020B0604020202020204" pitchFamily="34" charset="0"/>
                <a:cs typeface="Arial" panose="020B0604020202020204" pitchFamily="34" charset="0"/>
              </a:rPr>
              <a:t>Thank you for your Attendance and Participation!</a:t>
            </a:r>
            <a:endParaRPr lang="en-US" sz="4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213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332509"/>
            <a:ext cx="12893964" cy="6203041"/>
          </a:xfrm>
        </p:spPr>
        <p:txBody>
          <a:bodyPr>
            <a:normAutofit/>
          </a:bodyPr>
          <a:lstStyle/>
          <a:p>
            <a:pPr marL="201168" lvl="1" indent="0" algn="ctr">
              <a:buNone/>
            </a:pPr>
            <a:r>
              <a:rPr lang="en-US" sz="3200" dirty="0" smtClean="0">
                <a:latin typeface="Arial" panose="020B0604020202020204" pitchFamily="34" charset="0"/>
                <a:cs typeface="Arial" panose="020B0604020202020204" pitchFamily="34" charset="0"/>
              </a:rPr>
              <a:t>	</a:t>
            </a:r>
          </a:p>
          <a:p>
            <a:pPr marL="201168" lvl="1" indent="0" algn="ctr">
              <a:buNone/>
            </a:pPr>
            <a:endParaRPr lang="en-US" sz="3200" dirty="0">
              <a:latin typeface="Arial" panose="020B0604020202020204" pitchFamily="34" charset="0"/>
              <a:cs typeface="Arial" panose="020B0604020202020204" pitchFamily="34" charset="0"/>
            </a:endParaRPr>
          </a:p>
          <a:p>
            <a:endParaRPr lang="en-US" dirty="0" smtClean="0"/>
          </a:p>
          <a:p>
            <a:pPr indent="0">
              <a:lnSpc>
                <a:spcPct val="100000"/>
              </a:lnSpc>
              <a:spcBef>
                <a:spcPts val="0"/>
              </a:spcBef>
              <a:spcAft>
                <a:spcPts val="0"/>
              </a:spcAft>
            </a:pPr>
            <a:r>
              <a:rPr lang="en-US" dirty="0" smtClean="0"/>
              <a:t>      </a:t>
            </a:r>
          </a:p>
          <a:p>
            <a:pPr lvl="1" indent="0">
              <a:lnSpc>
                <a:spcPct val="100000"/>
              </a:lnSpc>
              <a:spcBef>
                <a:spcPts val="0"/>
              </a:spcBef>
              <a:spcAft>
                <a:spcPts val="0"/>
              </a:spcAft>
            </a:pPr>
            <a:endParaRPr lang="en-US" sz="1600" dirty="0" smtClean="0">
              <a:latin typeface="Arial" panose="020B0604020202020204" pitchFamily="34" charset="0"/>
              <a:cs typeface="Arial" panose="020B0604020202020204" pitchFamily="34" charset="0"/>
            </a:endParaRPr>
          </a:p>
          <a:p>
            <a:pPr lvl="1" indent="0">
              <a:lnSpc>
                <a:spcPct val="100000"/>
              </a:lnSpc>
              <a:spcBef>
                <a:spcPts val="0"/>
              </a:spcBef>
              <a:spcAft>
                <a:spcPts val="0"/>
              </a:spcAft>
            </a:pPr>
            <a:endParaRPr lang="en-US" sz="1600" dirty="0" smtClean="0">
              <a:latin typeface="Arial" panose="020B0604020202020204" pitchFamily="34" charset="0"/>
              <a:cs typeface="Arial" panose="020B0604020202020204" pitchFamily="34" charset="0"/>
            </a:endParaRPr>
          </a:p>
          <a:p>
            <a:pPr lvl="1" indent="0">
              <a:lnSpc>
                <a:spcPct val="100000"/>
              </a:lnSpc>
              <a:spcBef>
                <a:spcPts val="0"/>
              </a:spcBef>
              <a:spcAft>
                <a:spcPts val="0"/>
              </a:spcAft>
            </a:pPr>
            <a:r>
              <a:rPr lang="en-US" sz="1600" dirty="0" smtClean="0">
                <a:latin typeface="Arial" panose="020B0604020202020204" pitchFamily="34" charset="0"/>
                <a:cs typeface="Arial" panose="020B0604020202020204" pitchFamily="34" charset="0"/>
              </a:rPr>
              <a:t>Amanda Flanary		     Amanda Riley			Amy Neal			Brenda Hagan</a:t>
            </a:r>
          </a:p>
          <a:p>
            <a:pPr indent="0">
              <a:lnSpc>
                <a:spcPct val="100000"/>
              </a:lnSpc>
              <a:spcBef>
                <a:spcPts val="0"/>
              </a:spcBef>
              <a:spcAft>
                <a:spcPts val="0"/>
              </a:spcAft>
            </a:pPr>
            <a:r>
              <a:rPr lang="en-US" sz="1600" dirty="0" smtClean="0">
                <a:latin typeface="Arial" panose="020B0604020202020204" pitchFamily="34" charset="0"/>
                <a:cs typeface="Arial" panose="020B0604020202020204" pitchFamily="34" charset="0"/>
              </a:rPr>
              <a:t>     Project Manager		    Budget Analyst		         Executive Director	             Project Specialist</a:t>
            </a:r>
          </a:p>
          <a:p>
            <a:pPr indent="0">
              <a:lnSpc>
                <a:spcPct val="100000"/>
              </a:lnSpc>
              <a:spcBef>
                <a:spcPts val="0"/>
              </a:spcBef>
              <a:spcAft>
                <a:spcPts val="0"/>
              </a:spcAft>
            </a:pPr>
            <a:endParaRPr lang="en-US" sz="1600" dirty="0">
              <a:latin typeface="Arial" panose="020B0604020202020204" pitchFamily="34" charset="0"/>
              <a:cs typeface="Arial" panose="020B0604020202020204" pitchFamily="34" charset="0"/>
            </a:endParaRPr>
          </a:p>
          <a:p>
            <a:pPr indent="0">
              <a:lnSpc>
                <a:spcPct val="100000"/>
              </a:lnSpc>
              <a:spcBef>
                <a:spcPts val="0"/>
              </a:spcBef>
              <a:spcAft>
                <a:spcPts val="0"/>
              </a:spcAft>
            </a:pPr>
            <a:endParaRPr lang="en-US" sz="1600" dirty="0" smtClean="0">
              <a:latin typeface="Arial" panose="020B0604020202020204" pitchFamily="34" charset="0"/>
              <a:cs typeface="Arial" panose="020B0604020202020204" pitchFamily="34" charset="0"/>
            </a:endParaRPr>
          </a:p>
          <a:p>
            <a:pPr indent="0">
              <a:lnSpc>
                <a:spcPct val="100000"/>
              </a:lnSpc>
              <a:spcBef>
                <a:spcPts val="0"/>
              </a:spcBef>
              <a:spcAft>
                <a:spcPts val="0"/>
              </a:spcAft>
            </a:pPr>
            <a:endParaRPr lang="en-US" sz="1600" dirty="0">
              <a:latin typeface="Arial" panose="020B0604020202020204" pitchFamily="34" charset="0"/>
              <a:cs typeface="Arial" panose="020B0604020202020204" pitchFamily="34" charset="0"/>
            </a:endParaRPr>
          </a:p>
          <a:p>
            <a:pPr indent="0">
              <a:lnSpc>
                <a:spcPct val="100000"/>
              </a:lnSpc>
              <a:spcBef>
                <a:spcPts val="0"/>
              </a:spcBef>
              <a:spcAft>
                <a:spcPts val="0"/>
              </a:spcAft>
            </a:pPr>
            <a:endParaRPr lang="en-US" sz="1600" dirty="0" smtClean="0">
              <a:latin typeface="Arial" panose="020B0604020202020204" pitchFamily="34" charset="0"/>
              <a:cs typeface="Arial" panose="020B0604020202020204" pitchFamily="34" charset="0"/>
            </a:endParaRPr>
          </a:p>
          <a:p>
            <a:pPr indent="0">
              <a:lnSpc>
                <a:spcPct val="100000"/>
              </a:lnSpc>
              <a:spcBef>
                <a:spcPts val="0"/>
              </a:spcBef>
              <a:spcAft>
                <a:spcPts val="0"/>
              </a:spcAft>
            </a:pPr>
            <a:endParaRPr lang="en-US" sz="1600" dirty="0">
              <a:latin typeface="Arial" panose="020B0604020202020204" pitchFamily="34" charset="0"/>
              <a:cs typeface="Arial" panose="020B0604020202020204" pitchFamily="34" charset="0"/>
            </a:endParaRPr>
          </a:p>
          <a:p>
            <a:pPr indent="0">
              <a:lnSpc>
                <a:spcPct val="100000"/>
              </a:lnSpc>
              <a:spcBef>
                <a:spcPts val="0"/>
              </a:spcBef>
              <a:spcAft>
                <a:spcPts val="0"/>
              </a:spcAft>
            </a:pPr>
            <a:endParaRPr lang="en-US" sz="1600" dirty="0" smtClean="0">
              <a:latin typeface="Arial" panose="020B0604020202020204" pitchFamily="34" charset="0"/>
              <a:cs typeface="Arial" panose="020B0604020202020204" pitchFamily="34" charset="0"/>
            </a:endParaRPr>
          </a:p>
          <a:p>
            <a:pPr indent="0">
              <a:lnSpc>
                <a:spcPct val="100000"/>
              </a:lnSpc>
              <a:spcBef>
                <a:spcPts val="0"/>
              </a:spcBef>
              <a:spcAft>
                <a:spcPts val="0"/>
              </a:spcAft>
            </a:pPr>
            <a:endParaRPr lang="en-US" sz="1600" dirty="0">
              <a:latin typeface="Arial" panose="020B0604020202020204" pitchFamily="34" charset="0"/>
              <a:cs typeface="Arial" panose="020B0604020202020204" pitchFamily="34" charset="0"/>
            </a:endParaRPr>
          </a:p>
          <a:p>
            <a:pPr indent="0">
              <a:lnSpc>
                <a:spcPct val="100000"/>
              </a:lnSpc>
              <a:spcBef>
                <a:spcPts val="0"/>
              </a:spcBef>
              <a:spcAft>
                <a:spcPts val="0"/>
              </a:spcAft>
            </a:pPr>
            <a:endParaRPr lang="en-US" sz="1600" dirty="0" smtClean="0">
              <a:latin typeface="Arial" panose="020B0604020202020204" pitchFamily="34" charset="0"/>
              <a:cs typeface="Arial" panose="020B0604020202020204" pitchFamily="34" charset="0"/>
            </a:endParaRPr>
          </a:p>
          <a:p>
            <a:pPr indent="0">
              <a:lnSpc>
                <a:spcPct val="100000"/>
              </a:lnSpc>
              <a:spcBef>
                <a:spcPts val="0"/>
              </a:spcBef>
              <a:spcAft>
                <a:spcPts val="0"/>
              </a:spcAft>
            </a:pPr>
            <a:endParaRPr lang="en-US" sz="1600" dirty="0">
              <a:latin typeface="Arial" panose="020B0604020202020204" pitchFamily="34" charset="0"/>
              <a:cs typeface="Arial" panose="020B0604020202020204" pitchFamily="34" charset="0"/>
            </a:endParaRPr>
          </a:p>
          <a:p>
            <a:pPr indent="0">
              <a:lnSpc>
                <a:spcPct val="100000"/>
              </a:lnSpc>
              <a:spcBef>
                <a:spcPts val="0"/>
              </a:spcBef>
              <a:spcAft>
                <a:spcPts val="0"/>
              </a:spcAft>
            </a:pPr>
            <a:r>
              <a:rPr lang="en-US" sz="1600" dirty="0" smtClean="0">
                <a:latin typeface="Arial" panose="020B0604020202020204" pitchFamily="34" charset="0"/>
                <a:cs typeface="Arial" panose="020B0604020202020204" pitchFamily="34" charset="0"/>
              </a:rPr>
              <a:t>       Juanita Webb			     Sally Shepherd		          </a:t>
            </a:r>
            <a:r>
              <a:rPr lang="en-US" sz="1600" dirty="0" smtClean="0">
                <a:solidFill>
                  <a:schemeClr val="tx1"/>
                </a:solidFill>
                <a:latin typeface="Arial" panose="020B0604020202020204" pitchFamily="34" charset="0"/>
                <a:cs typeface="Arial" panose="020B0604020202020204" pitchFamily="34" charset="0"/>
              </a:rPr>
              <a:t>Savannah Propst</a:t>
            </a:r>
          </a:p>
          <a:p>
            <a:pPr lvl="1" indent="0">
              <a:lnSpc>
                <a:spcPct val="100000"/>
              </a:lnSpc>
              <a:spcBef>
                <a:spcPts val="0"/>
              </a:spcBef>
              <a:spcAft>
                <a:spcPts val="0"/>
              </a:spcAft>
            </a:pPr>
            <a:r>
              <a:rPr lang="en-US" sz="1600" dirty="0" smtClean="0">
                <a:latin typeface="Arial" panose="020B0604020202020204" pitchFamily="34" charset="0"/>
                <a:cs typeface="Arial" panose="020B0604020202020204" pitchFamily="34" charset="0"/>
              </a:rPr>
              <a:t>  Project Manager	                 Deputy Executive Director 	</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Administrative Assistant</a:t>
            </a:r>
          </a:p>
          <a:p>
            <a:pPr lvl="2" indent="0">
              <a:lnSpc>
                <a:spcPct val="100000"/>
              </a:lnSpc>
              <a:spcBef>
                <a:spcPts val="0"/>
              </a:spcBef>
              <a:spcAft>
                <a:spcPts val="0"/>
              </a:spcAft>
            </a:pPr>
            <a:r>
              <a:rPr lang="en-US" sz="1600" dirty="0" smtClean="0">
                <a:latin typeface="Arial" panose="020B0604020202020204" pitchFamily="34" charset="0"/>
                <a:cs typeface="Arial" panose="020B0604020202020204" pitchFamily="34" charset="0"/>
              </a:rPr>
              <a:t>                                           State </a:t>
            </a:r>
            <a:r>
              <a:rPr lang="en-US" sz="1600" dirty="0">
                <a:latin typeface="Arial" panose="020B0604020202020204" pitchFamily="34" charset="0"/>
                <a:cs typeface="Arial" panose="020B0604020202020204" pitchFamily="34" charset="0"/>
              </a:rPr>
              <a:t>Head Start Collaboration Director </a:t>
            </a:r>
            <a:endParaRPr lang="en-US" sz="1600" dirty="0" smtClean="0">
              <a:latin typeface="Arial" panose="020B0604020202020204" pitchFamily="34" charset="0"/>
              <a:cs typeface="Arial" panose="020B0604020202020204" pitchFamily="34" charset="0"/>
            </a:endParaRPr>
          </a:p>
        </p:txBody>
      </p:sp>
      <p:sp>
        <p:nvSpPr>
          <p:cNvPr id="2" name="Title 1"/>
          <p:cNvSpPr>
            <a:spLocks noGrp="1"/>
          </p:cNvSpPr>
          <p:nvPr>
            <p:ph type="title" idx="4294967295"/>
          </p:nvPr>
        </p:nvSpPr>
        <p:spPr>
          <a:xfrm>
            <a:off x="-297572" y="39757"/>
            <a:ext cx="12192000" cy="1044191"/>
          </a:xfrm>
        </p:spPr>
        <p:txBody>
          <a:bodyPr>
            <a:normAutofit fontScale="90000"/>
          </a:bodyPr>
          <a:lstStyle/>
          <a:p>
            <a:pPr algn="ctr"/>
            <a:r>
              <a:rPr lang="en-US" sz="4400" u="sng" dirty="0" smtClean="0">
                <a:latin typeface="Arial" panose="020B0604020202020204" pitchFamily="34" charset="0"/>
                <a:cs typeface="Arial" panose="020B0604020202020204" pitchFamily="34" charset="0"/>
              </a:rPr>
              <a:t>Meet the Team</a:t>
            </a:r>
            <a:r>
              <a:rPr lang="en-US" sz="4000" b="1" dirty="0" smtClean="0"/>
              <a:t/>
            </a:r>
            <a:br>
              <a:rPr lang="en-US" sz="4000" b="1" dirty="0" smtClean="0"/>
            </a:br>
            <a:endParaRPr lang="en-US" sz="4000" dirty="0"/>
          </a:p>
        </p:txBody>
      </p:sp>
      <p:pic>
        <p:nvPicPr>
          <p:cNvPr id="4" name="Picture 3"/>
          <p:cNvPicPr>
            <a:picLocks noChangeAspect="1"/>
          </p:cNvPicPr>
          <p:nvPr/>
        </p:nvPicPr>
        <p:blipFill>
          <a:blip r:embed="rId3"/>
          <a:stretch>
            <a:fillRect/>
          </a:stretch>
        </p:blipFill>
        <p:spPr>
          <a:xfrm>
            <a:off x="10056892" y="4188543"/>
            <a:ext cx="2350008" cy="234700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788" y="753608"/>
            <a:ext cx="1882637" cy="188263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3459" y="671377"/>
            <a:ext cx="1883664" cy="188366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3362" y="671377"/>
            <a:ext cx="1883664" cy="1880509"/>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09338" y="671377"/>
            <a:ext cx="1883664" cy="1883664"/>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27794" y="3330975"/>
            <a:ext cx="1883664" cy="1883664"/>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92343" y="3342278"/>
            <a:ext cx="1883664" cy="1883664"/>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2761" y="3330975"/>
            <a:ext cx="1883664" cy="1864178"/>
          </a:xfrm>
          <a:prstGeom prst="rect">
            <a:avLst/>
          </a:prstGeom>
        </p:spPr>
      </p:pic>
    </p:spTree>
    <p:extLst>
      <p:ext uri="{BB962C8B-B14F-4D97-AF65-F5344CB8AC3E}">
        <p14:creationId xmlns:p14="http://schemas.microsoft.com/office/powerpoint/2010/main" val="262045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091" y="-5906"/>
            <a:ext cx="12192000" cy="1512888"/>
          </a:xfrm>
        </p:spPr>
        <p:txBody>
          <a:bodyPr>
            <a:normAutofit/>
          </a:bodyPr>
          <a:lstStyle/>
          <a:p>
            <a:pPr algn="ctr"/>
            <a:r>
              <a:rPr lang="en-US" sz="3200" b="1" dirty="0" smtClean="0">
                <a:solidFill>
                  <a:schemeClr val="tx1"/>
                </a:solidFill>
                <a:latin typeface="Arial" panose="020B0604020202020204" pitchFamily="34" charset="0"/>
                <a:cs typeface="Arial" panose="020B0604020202020204" pitchFamily="34" charset="0"/>
              </a:rPr>
              <a:t>Kentucky Early Childhood System Timeline</a:t>
            </a:r>
            <a:r>
              <a:rPr lang="en-US" sz="4000" b="1" dirty="0" smtClean="0">
                <a:solidFill>
                  <a:srgbClr val="FF0000"/>
                </a:solidFill>
              </a:rPr>
              <a:t/>
            </a:r>
            <a:br>
              <a:rPr lang="en-US" sz="4000" b="1" dirty="0" smtClean="0">
                <a:solidFill>
                  <a:srgbClr val="FF0000"/>
                </a:solidFill>
              </a:rPr>
            </a:br>
            <a:endParaRPr lang="en-US" sz="4000" dirty="0">
              <a:solidFill>
                <a:srgbClr val="FF0000"/>
              </a:solidFill>
            </a:endParaRPr>
          </a:p>
        </p:txBody>
      </p:sp>
      <p:sp>
        <p:nvSpPr>
          <p:cNvPr id="3" name="Text Placeholder 2"/>
          <p:cNvSpPr>
            <a:spLocks noGrp="1"/>
          </p:cNvSpPr>
          <p:nvPr>
            <p:ph type="body" idx="4294967295"/>
          </p:nvPr>
        </p:nvSpPr>
        <p:spPr>
          <a:xfrm>
            <a:off x="489527" y="1232959"/>
            <a:ext cx="11166764" cy="4263273"/>
          </a:xfrm>
        </p:spPr>
        <p:txBody>
          <a:bodyPr>
            <a:normAutofit/>
          </a:bodyPr>
          <a:lstStyle/>
          <a:p>
            <a:endParaRPr lang="en-US" sz="2800" dirty="0">
              <a:solidFill>
                <a:srgbClr val="FF0000"/>
              </a:solidFill>
              <a:latin typeface="Arial" panose="020B0604020202020204" pitchFamily="34" charset="0"/>
              <a:cs typeface="Arial" panose="020B0604020202020204" pitchFamily="34" charset="0"/>
            </a:endParaRPr>
          </a:p>
          <a:p>
            <a:endParaRPr lang="en-US" sz="3600" dirty="0" smtClean="0">
              <a:solidFill>
                <a:srgbClr val="FF0000"/>
              </a:solidFill>
              <a:latin typeface="Arial" panose="020B0604020202020204" pitchFamily="34" charset="0"/>
              <a:cs typeface="Arial" panose="020B0604020202020204" pitchFamily="34" charset="0"/>
            </a:endParaRPr>
          </a:p>
          <a:p>
            <a:endParaRPr lang="en-US" sz="3200" dirty="0">
              <a:solidFill>
                <a:srgbClr val="FF0000"/>
              </a:solidFill>
              <a:latin typeface="+mj-lt"/>
            </a:endParaRPr>
          </a:p>
        </p:txBody>
      </p:sp>
      <p:pic>
        <p:nvPicPr>
          <p:cNvPr id="4" name="Picture 3"/>
          <p:cNvPicPr>
            <a:picLocks noChangeAspect="1"/>
          </p:cNvPicPr>
          <p:nvPr/>
        </p:nvPicPr>
        <p:blipFill>
          <a:blip r:embed="rId3"/>
          <a:stretch>
            <a:fillRect/>
          </a:stretch>
        </p:blipFill>
        <p:spPr>
          <a:xfrm>
            <a:off x="10056892" y="4188543"/>
            <a:ext cx="2350008" cy="2347006"/>
          </a:xfrm>
          <a:prstGeom prst="rect">
            <a:avLst/>
          </a:prstGeom>
        </p:spPr>
      </p:pic>
      <p:cxnSp>
        <p:nvCxnSpPr>
          <p:cNvPr id="6" name="Straight Connector 5"/>
          <p:cNvCxnSpPr/>
          <p:nvPr/>
        </p:nvCxnSpPr>
        <p:spPr>
          <a:xfrm>
            <a:off x="975975" y="4323675"/>
            <a:ext cx="10193867" cy="6773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1004977" y="3499080"/>
            <a:ext cx="16934" cy="824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20106922">
            <a:off x="795866" y="2619386"/>
            <a:ext cx="2895600" cy="369332"/>
          </a:xfrm>
          <a:prstGeom prst="rect">
            <a:avLst/>
          </a:prstGeom>
          <a:noFill/>
        </p:spPr>
        <p:txBody>
          <a:bodyPr wrap="square" rtlCol="0">
            <a:spAutoFit/>
          </a:bodyPr>
          <a:lstStyle/>
          <a:p>
            <a:r>
              <a:rPr lang="en-US" b="1" dirty="0" smtClean="0"/>
              <a:t>2000-  KIDS Now! Legislation</a:t>
            </a:r>
            <a:endParaRPr lang="en-US" b="1" dirty="0"/>
          </a:p>
        </p:txBody>
      </p:sp>
      <p:cxnSp>
        <p:nvCxnSpPr>
          <p:cNvPr id="13" name="Straight Arrow Connector 12"/>
          <p:cNvCxnSpPr/>
          <p:nvPr/>
        </p:nvCxnSpPr>
        <p:spPr>
          <a:xfrm flipV="1">
            <a:off x="2243666" y="3364595"/>
            <a:ext cx="0" cy="992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20233850">
            <a:off x="2044532" y="2191916"/>
            <a:ext cx="5029967" cy="369332"/>
          </a:xfrm>
          <a:prstGeom prst="rect">
            <a:avLst/>
          </a:prstGeom>
          <a:noFill/>
        </p:spPr>
        <p:txBody>
          <a:bodyPr wrap="none" rtlCol="0">
            <a:spAutoFit/>
          </a:bodyPr>
          <a:lstStyle/>
          <a:p>
            <a:r>
              <a:rPr lang="en-US" b="1" dirty="0" smtClean="0"/>
              <a:t>2003 – Establishment of Early Childhood Standards</a:t>
            </a:r>
            <a:endParaRPr lang="en-US" b="1" dirty="0"/>
          </a:p>
        </p:txBody>
      </p:sp>
      <p:cxnSp>
        <p:nvCxnSpPr>
          <p:cNvPr id="18" name="Straight Arrow Connector 17"/>
          <p:cNvCxnSpPr/>
          <p:nvPr/>
        </p:nvCxnSpPr>
        <p:spPr>
          <a:xfrm flipV="1">
            <a:off x="3997805" y="3526464"/>
            <a:ext cx="16933" cy="807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20121161">
            <a:off x="3809984" y="2120576"/>
            <a:ext cx="4959691" cy="646331"/>
          </a:xfrm>
          <a:prstGeom prst="rect">
            <a:avLst/>
          </a:prstGeom>
          <a:noFill/>
        </p:spPr>
        <p:txBody>
          <a:bodyPr wrap="none" rtlCol="0">
            <a:spAutoFit/>
          </a:bodyPr>
          <a:lstStyle/>
          <a:p>
            <a:r>
              <a:rPr lang="en-US" b="1" dirty="0" smtClean="0"/>
              <a:t>2010 – Gov. Office of Early Childhood created and </a:t>
            </a:r>
          </a:p>
          <a:p>
            <a:r>
              <a:rPr lang="en-US" b="1" dirty="0" smtClean="0"/>
              <a:t>School Readiness Definition approved </a:t>
            </a:r>
            <a:endParaRPr lang="en-US" b="1" dirty="0"/>
          </a:p>
        </p:txBody>
      </p:sp>
      <p:cxnSp>
        <p:nvCxnSpPr>
          <p:cNvPr id="21" name="Straight Arrow Connector 20"/>
          <p:cNvCxnSpPr/>
          <p:nvPr/>
        </p:nvCxnSpPr>
        <p:spPr>
          <a:xfrm flipH="1" flipV="1">
            <a:off x="6122970" y="3576046"/>
            <a:ext cx="18096" cy="742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20040601">
            <a:off x="5841601" y="2172305"/>
            <a:ext cx="4479688" cy="646331"/>
          </a:xfrm>
          <a:prstGeom prst="rect">
            <a:avLst/>
          </a:prstGeom>
          <a:noFill/>
        </p:spPr>
        <p:txBody>
          <a:bodyPr wrap="none" rtlCol="0">
            <a:spAutoFit/>
          </a:bodyPr>
          <a:lstStyle/>
          <a:p>
            <a:r>
              <a:rPr lang="en-US" b="1" dirty="0" smtClean="0"/>
              <a:t>2014 – Kindergarten Readiness Screener and </a:t>
            </a:r>
          </a:p>
          <a:p>
            <a:r>
              <a:rPr lang="en-US" b="1" dirty="0" smtClean="0"/>
              <a:t>Race to The Top received</a:t>
            </a:r>
            <a:endParaRPr lang="en-US" b="1" dirty="0"/>
          </a:p>
        </p:txBody>
      </p:sp>
      <p:cxnSp>
        <p:nvCxnSpPr>
          <p:cNvPr id="25" name="Straight Arrow Connector 24"/>
          <p:cNvCxnSpPr/>
          <p:nvPr/>
        </p:nvCxnSpPr>
        <p:spPr>
          <a:xfrm flipV="1">
            <a:off x="7535333" y="3526464"/>
            <a:ext cx="16934" cy="840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19989990">
            <a:off x="7459524" y="2498507"/>
            <a:ext cx="3793924" cy="369332"/>
          </a:xfrm>
          <a:prstGeom prst="rect">
            <a:avLst/>
          </a:prstGeom>
          <a:noFill/>
        </p:spPr>
        <p:txBody>
          <a:bodyPr wrap="none" rtlCol="0">
            <a:spAutoFit/>
          </a:bodyPr>
          <a:lstStyle/>
          <a:p>
            <a:r>
              <a:rPr lang="en-US" b="1" dirty="0" smtClean="0"/>
              <a:t>2019 – Preschool Development Grant </a:t>
            </a:r>
            <a:endParaRPr lang="en-US" b="1" dirty="0"/>
          </a:p>
        </p:txBody>
      </p:sp>
    </p:spTree>
    <p:extLst>
      <p:ext uri="{BB962C8B-B14F-4D97-AF65-F5344CB8AC3E}">
        <p14:creationId xmlns:p14="http://schemas.microsoft.com/office/powerpoint/2010/main" val="406002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32793"/>
            <a:ext cx="12192000" cy="1512888"/>
          </a:xfrm>
        </p:spPr>
        <p:txBody>
          <a:bodyPr>
            <a:normAutofit fontScale="90000"/>
          </a:bodyPr>
          <a:lstStyle/>
          <a:p>
            <a:pPr algn="ctr"/>
            <a:r>
              <a:rPr lang="en-US" sz="4900" u="sng" dirty="0">
                <a:latin typeface="Arial" panose="020B0604020202020204" pitchFamily="34" charset="0"/>
                <a:cs typeface="Arial" panose="020B0604020202020204" pitchFamily="34" charset="0"/>
              </a:rPr>
              <a:t>Community Early Childhood Councils</a:t>
            </a:r>
            <a:r>
              <a:rPr lang="en-US" dirty="0"/>
              <a:t/>
            </a:r>
            <a:br>
              <a:rPr lang="en-US" dirty="0"/>
            </a:br>
            <a:r>
              <a:rPr lang="en-US" sz="4000" b="1" dirty="0" smtClean="0"/>
              <a:t/>
            </a:r>
            <a:br>
              <a:rPr lang="en-US" sz="4000" b="1" dirty="0" smtClean="0"/>
            </a:br>
            <a:endParaRPr lang="en-US" sz="4000" dirty="0"/>
          </a:p>
        </p:txBody>
      </p:sp>
      <p:sp>
        <p:nvSpPr>
          <p:cNvPr id="3" name="Text Placeholder 2"/>
          <p:cNvSpPr>
            <a:spLocks noGrp="1"/>
          </p:cNvSpPr>
          <p:nvPr>
            <p:ph type="body" idx="4294967295"/>
          </p:nvPr>
        </p:nvSpPr>
        <p:spPr>
          <a:xfrm>
            <a:off x="791497" y="2502310"/>
            <a:ext cx="10609006" cy="3372465"/>
          </a:xfrm>
        </p:spPr>
        <p:txBody>
          <a:bodyPr>
            <a:normAutofit/>
          </a:bodyPr>
          <a:lstStyle/>
          <a:p>
            <a:pPr marL="0" indent="0" algn="ctr">
              <a:buNone/>
            </a:pPr>
            <a:r>
              <a:rPr lang="en-US" sz="3200" dirty="0">
                <a:latin typeface="Arial" panose="020B0604020202020204" pitchFamily="34" charset="0"/>
                <a:cs typeface="Arial" panose="020B0604020202020204" pitchFamily="34" charset="0"/>
              </a:rPr>
              <a:t>M</a:t>
            </a:r>
            <a:r>
              <a:rPr lang="en-US" sz="3200" dirty="0" smtClean="0">
                <a:latin typeface="Arial" panose="020B0604020202020204" pitchFamily="34" charset="0"/>
                <a:cs typeface="Arial" panose="020B0604020202020204" pitchFamily="34" charset="0"/>
              </a:rPr>
              <a:t>obilizing </a:t>
            </a:r>
            <a:r>
              <a:rPr lang="en-US" sz="3200" dirty="0">
                <a:latin typeface="Arial" panose="020B0604020202020204" pitchFamily="34" charset="0"/>
                <a:cs typeface="Arial" panose="020B0604020202020204" pitchFamily="34" charset="0"/>
              </a:rPr>
              <a:t>local community members to build innovative, collaborative partnerships that promote school readiness.  </a:t>
            </a:r>
          </a:p>
          <a:p>
            <a:pPr marL="0" indent="0" algn="ctr">
              <a:buNone/>
            </a:pPr>
            <a:endParaRPr lang="en-US" sz="3200" dirty="0">
              <a:latin typeface="+mj-lt"/>
            </a:endParaRPr>
          </a:p>
          <a:p>
            <a:pPr marL="342900" indent="-342900">
              <a:buFont typeface="Arial" panose="020B0604020202020204" pitchFamily="34" charset="0"/>
              <a:buChar char="•"/>
            </a:pPr>
            <a:endParaRPr lang="en-US" sz="2400" dirty="0" smtClean="0"/>
          </a:p>
        </p:txBody>
      </p:sp>
      <p:pic>
        <p:nvPicPr>
          <p:cNvPr id="4" name="Picture 3"/>
          <p:cNvPicPr>
            <a:picLocks noChangeAspect="1"/>
          </p:cNvPicPr>
          <p:nvPr/>
        </p:nvPicPr>
        <p:blipFill>
          <a:blip r:embed="rId3"/>
          <a:stretch>
            <a:fillRect/>
          </a:stretch>
        </p:blipFill>
        <p:spPr>
          <a:xfrm>
            <a:off x="10056892" y="4188543"/>
            <a:ext cx="2350008" cy="2347006"/>
          </a:xfrm>
          <a:prstGeom prst="rect">
            <a:avLst/>
          </a:prstGeom>
        </p:spPr>
      </p:pic>
    </p:spTree>
    <p:extLst>
      <p:ext uri="{BB962C8B-B14F-4D97-AF65-F5344CB8AC3E}">
        <p14:creationId xmlns:p14="http://schemas.microsoft.com/office/powerpoint/2010/main" val="351852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0"/>
            <a:ext cx="12192000" cy="6329021"/>
          </a:xfrm>
          <a:prstGeom prst="rect">
            <a:avLst/>
          </a:prstGeom>
        </p:spPr>
      </p:pic>
    </p:spTree>
    <p:extLst>
      <p:ext uri="{BB962C8B-B14F-4D97-AF65-F5344CB8AC3E}">
        <p14:creationId xmlns:p14="http://schemas.microsoft.com/office/powerpoint/2010/main" val="4204145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091" y="-5906"/>
            <a:ext cx="12192000" cy="1512888"/>
          </a:xfrm>
        </p:spPr>
        <p:txBody>
          <a:bodyPr>
            <a:normAutofit/>
          </a:bodyPr>
          <a:lstStyle/>
          <a:p>
            <a:pPr algn="ctr"/>
            <a:r>
              <a:rPr lang="en-US" sz="4000" b="1" dirty="0" smtClean="0"/>
              <a:t/>
            </a:r>
            <a:br>
              <a:rPr lang="en-US" sz="4000" b="1" dirty="0" smtClean="0"/>
            </a:br>
            <a:endParaRPr lang="en-US" sz="4000" dirty="0"/>
          </a:p>
        </p:txBody>
      </p:sp>
      <p:sp>
        <p:nvSpPr>
          <p:cNvPr id="3" name="Text Placeholder 2"/>
          <p:cNvSpPr>
            <a:spLocks noGrp="1"/>
          </p:cNvSpPr>
          <p:nvPr>
            <p:ph type="body" idx="4294967295"/>
          </p:nvPr>
        </p:nvSpPr>
        <p:spPr>
          <a:xfrm>
            <a:off x="489527" y="978568"/>
            <a:ext cx="11166764" cy="4267199"/>
          </a:xfrm>
        </p:spPr>
        <p:txBody>
          <a:bodyPr>
            <a:normAutofit/>
          </a:bodyPr>
          <a:lstStyle/>
          <a:p>
            <a:pPr marL="0" indent="0" algn="ctr">
              <a:buNone/>
            </a:pPr>
            <a:r>
              <a:rPr lang="en-US" sz="3200" b="1" u="sng" dirty="0">
                <a:solidFill>
                  <a:schemeClr val="tx1"/>
                </a:solidFill>
                <a:latin typeface="Arial" panose="020B0604020202020204" pitchFamily="34" charset="0"/>
                <a:cs typeface="Arial" panose="020B0604020202020204" pitchFamily="34" charset="0"/>
              </a:rPr>
              <a:t>K</a:t>
            </a:r>
            <a:r>
              <a:rPr lang="en-US" sz="3200" b="1" u="sng" dirty="0" smtClean="0">
                <a:solidFill>
                  <a:schemeClr val="tx1"/>
                </a:solidFill>
                <a:latin typeface="Arial" panose="020B0604020202020204" pitchFamily="34" charset="0"/>
                <a:cs typeface="Arial" panose="020B0604020202020204" pitchFamily="34" charset="0"/>
              </a:rPr>
              <a:t>ey Priorities </a:t>
            </a:r>
            <a:r>
              <a:rPr lang="en-US" sz="3200" b="1" u="sng" dirty="0">
                <a:solidFill>
                  <a:schemeClr val="tx1"/>
                </a:solidFill>
                <a:latin typeface="Arial" panose="020B0604020202020204" pitchFamily="34" charset="0"/>
                <a:cs typeface="Arial" panose="020B0604020202020204" pitchFamily="34" charset="0"/>
              </a:rPr>
              <a:t>to </a:t>
            </a:r>
            <a:r>
              <a:rPr lang="en-US" sz="3200" b="1" u="sng" dirty="0" smtClean="0">
                <a:solidFill>
                  <a:schemeClr val="tx1"/>
                </a:solidFill>
                <a:latin typeface="Arial" panose="020B0604020202020204" pitchFamily="34" charset="0"/>
                <a:cs typeface="Arial" panose="020B0604020202020204" pitchFamily="34" charset="0"/>
              </a:rPr>
              <a:t>Accelerate </a:t>
            </a:r>
            <a:r>
              <a:rPr lang="en-US" sz="3200" b="1" u="sng" dirty="0">
                <a:solidFill>
                  <a:schemeClr val="tx1"/>
                </a:solidFill>
                <a:latin typeface="Arial" panose="020B0604020202020204" pitchFamily="34" charset="0"/>
                <a:cs typeface="Arial" panose="020B0604020202020204" pitchFamily="34" charset="0"/>
              </a:rPr>
              <a:t>C</a:t>
            </a:r>
            <a:r>
              <a:rPr lang="en-US" sz="3200" b="1" u="sng" dirty="0" smtClean="0">
                <a:solidFill>
                  <a:schemeClr val="tx1"/>
                </a:solidFill>
                <a:latin typeface="Arial" panose="020B0604020202020204" pitchFamily="34" charset="0"/>
                <a:cs typeface="Arial" panose="020B0604020202020204" pitchFamily="34" charset="0"/>
              </a:rPr>
              <a:t>hange</a:t>
            </a:r>
            <a:endParaRPr lang="en-US" sz="3200" b="1" u="sng" dirty="0">
              <a:solidFill>
                <a:schemeClr val="tx1"/>
              </a:solidFill>
              <a:latin typeface="Arial" panose="020B0604020202020204" pitchFamily="34" charset="0"/>
              <a:cs typeface="Arial" panose="020B0604020202020204" pitchFamily="34" charset="0"/>
            </a:endParaRPr>
          </a:p>
          <a:p>
            <a:pPr marL="0" indent="0" algn="ctr">
              <a:buNone/>
            </a:pPr>
            <a:endParaRPr lang="en-US" sz="3200" b="1" u="sng" dirty="0">
              <a:solidFill>
                <a:schemeClr val="tx1"/>
              </a:solidFill>
              <a:latin typeface="Arial" panose="020B0604020202020204" pitchFamily="34" charset="0"/>
              <a:cs typeface="Arial" panose="020B0604020202020204" pitchFamily="34" charset="0"/>
            </a:endParaRPr>
          </a:p>
          <a:p>
            <a:pPr marL="0" indent="0">
              <a:buNone/>
            </a:pPr>
            <a:r>
              <a:rPr lang="en-US" sz="3600" dirty="0" smtClean="0">
                <a:solidFill>
                  <a:srgbClr val="92D050"/>
                </a:solidFill>
                <a:latin typeface="Arial" panose="020B0604020202020204" pitchFamily="34" charset="0"/>
                <a:cs typeface="Arial" panose="020B0604020202020204" pitchFamily="34" charset="0"/>
              </a:rPr>
              <a:t>1.) </a:t>
            </a:r>
            <a:r>
              <a:rPr lang="en-US" sz="3600" dirty="0" smtClean="0">
                <a:latin typeface="Arial" panose="020B0604020202020204" pitchFamily="34" charset="0"/>
                <a:cs typeface="Arial" panose="020B0604020202020204" pitchFamily="34" charset="0"/>
              </a:rPr>
              <a:t>Unification </a:t>
            </a:r>
            <a:r>
              <a:rPr lang="en-US" sz="3600" dirty="0">
                <a:latin typeface="Arial" panose="020B0604020202020204" pitchFamily="34" charset="0"/>
                <a:cs typeface="Arial" panose="020B0604020202020204" pitchFamily="34" charset="0"/>
              </a:rPr>
              <a:t>and Accountability of the Early Childhood </a:t>
            </a:r>
            <a:r>
              <a:rPr lang="en-US" sz="3600" dirty="0" smtClean="0">
                <a:latin typeface="Arial" panose="020B0604020202020204" pitchFamily="34" charset="0"/>
                <a:cs typeface="Arial" panose="020B0604020202020204" pitchFamily="34" charset="0"/>
              </a:rPr>
              <a:t>System.</a:t>
            </a:r>
          </a:p>
          <a:p>
            <a:pPr marL="342900" indent="-342900">
              <a:buFont typeface="Arial" panose="020B0604020202020204" pitchFamily="34" charset="0"/>
              <a:buChar char="•"/>
            </a:pPr>
            <a:endParaRPr lang="en-US" sz="3600" dirty="0" smtClean="0">
              <a:latin typeface="Arial" panose="020B0604020202020204" pitchFamily="34" charset="0"/>
              <a:cs typeface="Arial" panose="020B0604020202020204" pitchFamily="34" charset="0"/>
            </a:endParaRPr>
          </a:p>
          <a:p>
            <a:pPr marL="0" indent="0">
              <a:buNone/>
            </a:pPr>
            <a:r>
              <a:rPr lang="en-US" sz="3600" dirty="0" smtClean="0">
                <a:solidFill>
                  <a:srgbClr val="92D050"/>
                </a:solidFill>
                <a:latin typeface="Arial" panose="020B0604020202020204" pitchFamily="34" charset="0"/>
                <a:cs typeface="Arial" panose="020B0604020202020204" pitchFamily="34" charset="0"/>
              </a:rPr>
              <a:t>2.) </a:t>
            </a:r>
            <a:r>
              <a:rPr lang="en-US" sz="3600" dirty="0" smtClean="0">
                <a:latin typeface="Arial" panose="020B0604020202020204" pitchFamily="34" charset="0"/>
                <a:cs typeface="Arial" panose="020B0604020202020204" pitchFamily="34" charset="0"/>
              </a:rPr>
              <a:t>Strengthening </a:t>
            </a:r>
            <a:r>
              <a:rPr lang="en-US" sz="3600" dirty="0">
                <a:latin typeface="Arial" panose="020B0604020202020204" pitchFamily="34" charset="0"/>
                <a:cs typeface="Arial" panose="020B0604020202020204" pitchFamily="34" charset="0"/>
              </a:rPr>
              <a:t>and Cultivating Strategic State and Local </a:t>
            </a:r>
            <a:r>
              <a:rPr lang="en-US" sz="3600" dirty="0" smtClean="0">
                <a:latin typeface="Arial" panose="020B0604020202020204" pitchFamily="34" charset="0"/>
                <a:cs typeface="Arial" panose="020B0604020202020204" pitchFamily="34" charset="0"/>
              </a:rPr>
              <a:t>Partnerships.</a:t>
            </a:r>
          </a:p>
        </p:txBody>
      </p:sp>
      <p:pic>
        <p:nvPicPr>
          <p:cNvPr id="4" name="Picture 3"/>
          <p:cNvPicPr>
            <a:picLocks noChangeAspect="1"/>
          </p:cNvPicPr>
          <p:nvPr/>
        </p:nvPicPr>
        <p:blipFill>
          <a:blip r:embed="rId3"/>
          <a:stretch>
            <a:fillRect/>
          </a:stretch>
        </p:blipFill>
        <p:spPr>
          <a:xfrm>
            <a:off x="10056892" y="4188543"/>
            <a:ext cx="2350008" cy="2347006"/>
          </a:xfrm>
          <a:prstGeom prst="rect">
            <a:avLst/>
          </a:prstGeom>
        </p:spPr>
      </p:pic>
    </p:spTree>
    <p:extLst>
      <p:ext uri="{BB962C8B-B14F-4D97-AF65-F5344CB8AC3E}">
        <p14:creationId xmlns:p14="http://schemas.microsoft.com/office/powerpoint/2010/main" val="5351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30748"/>
            <a:ext cx="12192000" cy="1512888"/>
          </a:xfrm>
        </p:spPr>
        <p:txBody>
          <a:bodyPr>
            <a:normAutofit fontScale="90000"/>
          </a:bodyPr>
          <a:lstStyle/>
          <a:p>
            <a:pPr algn="ctr"/>
            <a:r>
              <a:rPr lang="en-US" dirty="0"/>
              <a:t/>
            </a:r>
            <a:br>
              <a:rPr lang="en-US" dirty="0"/>
            </a:br>
            <a:r>
              <a:rPr lang="en-US" sz="3100" b="1" dirty="0">
                <a:latin typeface="Arial" panose="020B0604020202020204" pitchFamily="34" charset="0"/>
                <a:cs typeface="Arial" panose="020B0604020202020204" pitchFamily="34" charset="0"/>
              </a:rPr>
              <a:t/>
            </a:r>
            <a:br>
              <a:rPr lang="en-US" sz="3100" b="1" dirty="0">
                <a:latin typeface="Arial" panose="020B0604020202020204" pitchFamily="34" charset="0"/>
                <a:cs typeface="Arial" panose="020B0604020202020204" pitchFamily="34" charset="0"/>
              </a:rPr>
            </a:br>
            <a:r>
              <a:rPr lang="en-US" sz="3100" b="1" dirty="0">
                <a:latin typeface="Arial" panose="020B0604020202020204" pitchFamily="34" charset="0"/>
                <a:cs typeface="Arial" panose="020B0604020202020204" pitchFamily="34" charset="0"/>
              </a:rPr>
              <a:t>Kindergarten </a:t>
            </a:r>
            <a:r>
              <a:rPr lang="en-US" sz="3100" b="1" dirty="0" smtClean="0">
                <a:latin typeface="Arial" panose="020B0604020202020204" pitchFamily="34" charset="0"/>
                <a:cs typeface="Arial" panose="020B0604020202020204" pitchFamily="34" charset="0"/>
              </a:rPr>
              <a:t>Readiness </a:t>
            </a:r>
            <a:r>
              <a:rPr lang="en-US" sz="3100" b="1" dirty="0">
                <a:latin typeface="Arial" panose="020B0604020202020204" pitchFamily="34" charset="0"/>
                <a:cs typeface="Arial" panose="020B0604020202020204" pitchFamily="34" charset="0"/>
              </a:rPr>
              <a:t>has </a:t>
            </a:r>
            <a:r>
              <a:rPr lang="en-US" sz="3100" b="1" dirty="0" smtClean="0">
                <a:latin typeface="Arial" panose="020B0604020202020204" pitchFamily="34" charset="0"/>
                <a:cs typeface="Arial" panose="020B0604020202020204" pitchFamily="34" charset="0"/>
              </a:rPr>
              <a:t>Hovered </a:t>
            </a:r>
            <a:r>
              <a:rPr lang="en-US" sz="3100" b="1" dirty="0">
                <a:latin typeface="Arial" panose="020B0604020202020204" pitchFamily="34" charset="0"/>
                <a:cs typeface="Arial" panose="020B0604020202020204" pitchFamily="34" charset="0"/>
              </a:rPr>
              <a:t>A</a:t>
            </a:r>
            <a:r>
              <a:rPr lang="en-US" sz="3100" b="1" dirty="0" smtClean="0">
                <a:latin typeface="Arial" panose="020B0604020202020204" pitchFamily="34" charset="0"/>
                <a:cs typeface="Arial" panose="020B0604020202020204" pitchFamily="34" charset="0"/>
              </a:rPr>
              <a:t>round </a:t>
            </a:r>
            <a:r>
              <a:rPr lang="en-US" sz="3100" b="1" dirty="0">
                <a:latin typeface="Arial" panose="020B0604020202020204" pitchFamily="34" charset="0"/>
                <a:cs typeface="Arial" panose="020B0604020202020204" pitchFamily="34" charset="0"/>
              </a:rPr>
              <a:t>51% for the </a:t>
            </a:r>
            <a:r>
              <a:rPr lang="en-US" sz="3100" b="1" dirty="0" smtClean="0">
                <a:latin typeface="Arial" panose="020B0604020202020204" pitchFamily="34" charset="0"/>
                <a:cs typeface="Arial" panose="020B0604020202020204" pitchFamily="34" charset="0"/>
              </a:rPr>
              <a:t>Last </a:t>
            </a:r>
            <a:r>
              <a:rPr lang="en-US" sz="3100" b="1" dirty="0">
                <a:latin typeface="Arial" panose="020B0604020202020204" pitchFamily="34" charset="0"/>
                <a:cs typeface="Arial" panose="020B0604020202020204" pitchFamily="34" charset="0"/>
              </a:rPr>
              <a:t>5 </a:t>
            </a:r>
            <a:r>
              <a:rPr lang="en-US" sz="3100" b="1" dirty="0" smtClean="0">
                <a:latin typeface="Arial" panose="020B0604020202020204" pitchFamily="34" charset="0"/>
                <a:cs typeface="Arial" panose="020B0604020202020204" pitchFamily="34" charset="0"/>
              </a:rPr>
              <a:t>Years</a:t>
            </a:r>
            <a:r>
              <a:rPr lang="en-US" sz="4000" b="1" dirty="0" smtClean="0"/>
              <a:t/>
            </a:r>
            <a:br>
              <a:rPr lang="en-US" sz="4000" b="1" dirty="0" smtClean="0"/>
            </a:br>
            <a:endParaRPr lang="en-US" sz="4000" dirty="0"/>
          </a:p>
        </p:txBody>
      </p:sp>
      <p:sp>
        <p:nvSpPr>
          <p:cNvPr id="3" name="Text Placeholder 2"/>
          <p:cNvSpPr>
            <a:spLocks noGrp="1"/>
          </p:cNvSpPr>
          <p:nvPr>
            <p:ph type="body" idx="4294967295"/>
          </p:nvPr>
        </p:nvSpPr>
        <p:spPr>
          <a:xfrm>
            <a:off x="622890" y="1699322"/>
            <a:ext cx="10609006" cy="3997285"/>
          </a:xfrm>
        </p:spPr>
        <p:txBody>
          <a:bodyPr>
            <a:normAutofit/>
          </a:bodyPr>
          <a:lstStyle/>
          <a:p>
            <a:pPr marL="0" indent="0" algn="ctr">
              <a:buNone/>
            </a:pPr>
            <a:endParaRPr lang="en-US" sz="3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smtClean="0">
                <a:latin typeface="Arial" panose="020B0604020202020204" pitchFamily="34" charset="0"/>
                <a:cs typeface="Arial" panose="020B0604020202020204" pitchFamily="34" charset="0"/>
              </a:rPr>
              <a:t>Unite partnerships </a:t>
            </a:r>
            <a:r>
              <a:rPr lang="en-US" sz="3200" dirty="0">
                <a:latin typeface="Arial" panose="020B0604020202020204" pitchFamily="34" charset="0"/>
                <a:cs typeface="Arial" panose="020B0604020202020204" pitchFamily="34" charset="0"/>
              </a:rPr>
              <a:t>to </a:t>
            </a:r>
            <a:r>
              <a:rPr lang="en-US" sz="3200" dirty="0" smtClean="0">
                <a:latin typeface="Arial" panose="020B0604020202020204" pitchFamily="34" charset="0"/>
                <a:cs typeface="Arial" panose="020B0604020202020204" pitchFamily="34" charset="0"/>
              </a:rPr>
              <a:t>positively impact policy </a:t>
            </a:r>
            <a:r>
              <a:rPr lang="en-US" sz="3200" dirty="0">
                <a:latin typeface="Arial" panose="020B0604020202020204" pitchFamily="34" charset="0"/>
                <a:cs typeface="Arial" panose="020B0604020202020204" pitchFamily="34" charset="0"/>
              </a:rPr>
              <a:t>and </a:t>
            </a:r>
            <a:r>
              <a:rPr lang="en-US" sz="3200" dirty="0" smtClean="0">
                <a:latin typeface="Arial" panose="020B0604020202020204" pitchFamily="34" charset="0"/>
                <a:cs typeface="Arial" panose="020B0604020202020204" pitchFamily="34" charset="0"/>
              </a:rPr>
              <a:t>practice.</a:t>
            </a:r>
          </a:p>
          <a:p>
            <a:pPr marL="514350" indent="-514350">
              <a:buFont typeface="+mj-lt"/>
              <a:buAutoNum type="arabicPeriod"/>
            </a:pPr>
            <a:r>
              <a:rPr lang="en-US" sz="3200" dirty="0" smtClean="0">
                <a:latin typeface="Arial" panose="020B0604020202020204" pitchFamily="34" charset="0"/>
                <a:cs typeface="Arial" panose="020B0604020202020204" pitchFamily="34" charset="0"/>
              </a:rPr>
              <a:t>Now </a:t>
            </a:r>
            <a:r>
              <a:rPr lang="en-US" sz="3200" dirty="0">
                <a:latin typeface="Arial" panose="020B0604020202020204" pitchFamily="34" charset="0"/>
                <a:cs typeface="Arial" panose="020B0604020202020204" pitchFamily="34" charset="0"/>
              </a:rPr>
              <a:t>more than ever, we must ensure the system responds to the needs of the families with young </a:t>
            </a:r>
            <a:r>
              <a:rPr lang="en-US" sz="3200" dirty="0" smtClean="0">
                <a:latin typeface="Arial" panose="020B0604020202020204" pitchFamily="34" charset="0"/>
                <a:cs typeface="Arial" panose="020B0604020202020204" pitchFamily="34" charset="0"/>
              </a:rPr>
              <a:t>children.</a:t>
            </a:r>
            <a:endParaRPr lang="en-US" sz="3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smtClean="0"/>
          </a:p>
        </p:txBody>
      </p:sp>
      <p:pic>
        <p:nvPicPr>
          <p:cNvPr id="4" name="Picture 3"/>
          <p:cNvPicPr>
            <a:picLocks noChangeAspect="1"/>
          </p:cNvPicPr>
          <p:nvPr/>
        </p:nvPicPr>
        <p:blipFill>
          <a:blip r:embed="rId3"/>
          <a:stretch>
            <a:fillRect/>
          </a:stretch>
        </p:blipFill>
        <p:spPr>
          <a:xfrm>
            <a:off x="10056892" y="4188543"/>
            <a:ext cx="2350008" cy="2347006"/>
          </a:xfrm>
          <a:prstGeom prst="rect">
            <a:avLst/>
          </a:prstGeom>
        </p:spPr>
      </p:pic>
    </p:spTree>
    <p:extLst>
      <p:ext uri="{BB962C8B-B14F-4D97-AF65-F5344CB8AC3E}">
        <p14:creationId xmlns:p14="http://schemas.microsoft.com/office/powerpoint/2010/main" val="183977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32793"/>
            <a:ext cx="12192000" cy="1512888"/>
          </a:xfrm>
        </p:spPr>
        <p:txBody>
          <a:bodyPr>
            <a:normAutofit fontScale="90000"/>
          </a:bodyPr>
          <a:lstStyle/>
          <a:p>
            <a:pPr algn="ctr"/>
            <a:r>
              <a:rPr lang="en-US" sz="4900" u="sng" dirty="0">
                <a:latin typeface="Arial" panose="020B0604020202020204" pitchFamily="34" charset="0"/>
                <a:cs typeface="Arial" panose="020B0604020202020204" pitchFamily="34" charset="0"/>
              </a:rPr>
              <a:t>Community Early Childhood Councils</a:t>
            </a:r>
            <a:r>
              <a:rPr lang="en-US" dirty="0"/>
              <a:t/>
            </a:r>
            <a:br>
              <a:rPr lang="en-US" dirty="0"/>
            </a:br>
            <a:r>
              <a:rPr lang="en-US" sz="4000" b="1" dirty="0" smtClean="0"/>
              <a:t/>
            </a:r>
            <a:br>
              <a:rPr lang="en-US" sz="4000" b="1" dirty="0" smtClean="0"/>
            </a:br>
            <a:endParaRPr lang="en-US" sz="4000" dirty="0"/>
          </a:p>
        </p:txBody>
      </p:sp>
      <p:sp>
        <p:nvSpPr>
          <p:cNvPr id="3" name="Text Placeholder 2"/>
          <p:cNvSpPr>
            <a:spLocks noGrp="1"/>
          </p:cNvSpPr>
          <p:nvPr>
            <p:ph type="body" idx="4294967295"/>
          </p:nvPr>
        </p:nvSpPr>
        <p:spPr>
          <a:xfrm>
            <a:off x="467032" y="2373500"/>
            <a:ext cx="10609006" cy="3372465"/>
          </a:xfrm>
        </p:spPr>
        <p:txBody>
          <a:bodyPr>
            <a:normAutofit/>
          </a:bodyPr>
          <a:lstStyle/>
          <a:p>
            <a:pPr marL="0" indent="0" algn="ctr">
              <a:buNone/>
            </a:pPr>
            <a:endParaRPr lang="en-US" sz="3200" dirty="0">
              <a:latin typeface="+mj-lt"/>
            </a:endParaRPr>
          </a:p>
          <a:p>
            <a:pPr marL="342900" indent="-342900">
              <a:buFont typeface="Arial" panose="020B0604020202020204" pitchFamily="34" charset="0"/>
              <a:buChar char="•"/>
            </a:pPr>
            <a:endParaRPr lang="en-US" sz="2400" dirty="0" smtClean="0"/>
          </a:p>
        </p:txBody>
      </p:sp>
      <p:pic>
        <p:nvPicPr>
          <p:cNvPr id="4" name="Picture 3"/>
          <p:cNvPicPr>
            <a:picLocks noChangeAspect="1"/>
          </p:cNvPicPr>
          <p:nvPr/>
        </p:nvPicPr>
        <p:blipFill>
          <a:blip r:embed="rId3"/>
          <a:stretch>
            <a:fillRect/>
          </a:stretch>
        </p:blipFill>
        <p:spPr>
          <a:xfrm>
            <a:off x="10056892" y="4188543"/>
            <a:ext cx="2350008" cy="2347006"/>
          </a:xfrm>
          <a:prstGeom prst="rect">
            <a:avLst/>
          </a:prstGeom>
        </p:spPr>
      </p:pic>
      <p:sp>
        <p:nvSpPr>
          <p:cNvPr id="6" name="bg object 16"/>
          <p:cNvSpPr/>
          <p:nvPr/>
        </p:nvSpPr>
        <p:spPr>
          <a:xfrm>
            <a:off x="842934" y="1570917"/>
            <a:ext cx="9576972" cy="4425846"/>
          </a:xfrm>
          <a:prstGeom prst="rect">
            <a:avLst/>
          </a:prstGeom>
          <a:blipFill>
            <a:blip r:embed="rId4" cstate="print"/>
            <a:stretch>
              <a:fillRect/>
            </a:stretch>
          </a:blipFill>
        </p:spPr>
        <p:txBody>
          <a:bodyPr wrap="square" lIns="0" tIns="0" rIns="0" bIns="0" rtlCol="0"/>
          <a:lstStyle/>
          <a:p>
            <a:endParaRPr sz="1628" dirty="0"/>
          </a:p>
        </p:txBody>
      </p:sp>
    </p:spTree>
    <p:extLst>
      <p:ext uri="{BB962C8B-B14F-4D97-AF65-F5344CB8AC3E}">
        <p14:creationId xmlns:p14="http://schemas.microsoft.com/office/powerpoint/2010/main" val="135999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IBM Plex Sans"/>
        <a:ea typeface="IBM Plex Sans"/>
        <a:cs typeface="IBM Plex Sans"/>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80BC3890078E4DA13E519EAF46B3EB" ma:contentTypeVersion="1" ma:contentTypeDescription="Create a new document." ma:contentTypeScope="" ma:versionID="a50bc44a10a9f505db4cec3fe6bc83bd">
  <xsd:schema xmlns:xsd="http://www.w3.org/2001/XMLSchema" xmlns:xs="http://www.w3.org/2001/XMLSchema" xmlns:p="http://schemas.microsoft.com/office/2006/metadata/properties" xmlns:ns1="http://schemas.microsoft.com/sharepoint/v3" targetNamespace="http://schemas.microsoft.com/office/2006/metadata/properties" ma:root="true" ma:fieldsID="76306148d0f7b992e79f2d9b1f249a8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A595E9D-D48F-496D-9C94-FE0F2AF45756}"/>
</file>

<file path=customXml/itemProps2.xml><?xml version="1.0" encoding="utf-8"?>
<ds:datastoreItem xmlns:ds="http://schemas.openxmlformats.org/officeDocument/2006/customXml" ds:itemID="{4ED53BBC-C743-4069-9F0D-63EF036050CE}"/>
</file>

<file path=customXml/itemProps3.xml><?xml version="1.0" encoding="utf-8"?>
<ds:datastoreItem xmlns:ds="http://schemas.openxmlformats.org/officeDocument/2006/customXml" ds:itemID="{4A36BF00-9E6D-4D37-8263-A4A9C4B5E92B}"/>
</file>

<file path=docProps/app.xml><?xml version="1.0" encoding="utf-8"?>
<Properties xmlns="http://schemas.openxmlformats.org/officeDocument/2006/extended-properties" xmlns:vt="http://schemas.openxmlformats.org/officeDocument/2006/docPropsVTypes">
  <TotalTime>1111</TotalTime>
  <Words>2180</Words>
  <Application>Microsoft Office PowerPoint</Application>
  <PresentationFormat>Widescreen</PresentationFormat>
  <Paragraphs>322</Paragraphs>
  <Slides>25</Slides>
  <Notes>24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25</vt:i4>
      </vt:variant>
    </vt:vector>
  </HeadingPairs>
  <TitlesOfParts>
    <vt:vector size="38" baseType="lpstr">
      <vt:lpstr>MS PGothic</vt:lpstr>
      <vt:lpstr>Arial</vt:lpstr>
      <vt:lpstr>Calibri</vt:lpstr>
      <vt:lpstr>Calibri Light</vt:lpstr>
      <vt:lpstr>Helvetica Light</vt:lpstr>
      <vt:lpstr>Helvetica Neue</vt:lpstr>
      <vt:lpstr>Helvetica Neue Light</vt:lpstr>
      <vt:lpstr>Helvetica Neue Medium</vt:lpstr>
      <vt:lpstr>Helvetica Neue Thin</vt:lpstr>
      <vt:lpstr>IBM Plex Sans</vt:lpstr>
      <vt:lpstr>IBM Plex Sans SemiBold</vt:lpstr>
      <vt:lpstr>Retrospect</vt:lpstr>
      <vt:lpstr>White</vt:lpstr>
      <vt:lpstr>PowerPoint Presentation</vt:lpstr>
      <vt:lpstr>Mission of the Kentucky Governor’s Office of Early Childhood </vt:lpstr>
      <vt:lpstr>Meet the Team </vt:lpstr>
      <vt:lpstr>Kentucky Early Childhood System Timeline </vt:lpstr>
      <vt:lpstr>Community Early Childhood Councils  </vt:lpstr>
      <vt:lpstr>PowerPoint Presentation</vt:lpstr>
      <vt:lpstr> </vt:lpstr>
      <vt:lpstr>  Kindergarten Readiness has Hovered Around 51% for the Last 5 Years </vt:lpstr>
      <vt:lpstr>Community Early Childhood Councils  </vt:lpstr>
      <vt:lpstr>Kentucky Center for Statistics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vector>
  </TitlesOfParts>
  <Company>COT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Propst, Savannah L (Early Childhood)</dc:creator>
  <cp:lastModifiedBy>Propst, Savannah L (Early Childhood)</cp:lastModifiedBy>
  <cp:revision>149</cp:revision>
  <dcterms:created xsi:type="dcterms:W3CDTF">2020-06-15T17:02:40Z</dcterms:created>
  <dcterms:modified xsi:type="dcterms:W3CDTF">2020-08-25T21:06:33Z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0x0101000680BC3890078E4DA13E519EAF46B3EB</vt:lpwstr>
  </property>
</Properties>
</file>